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jpeg" ContentType="image/jpeg"/>
  <Default Extension="emf" ContentType="image/x-emf"/>
  <Default Extension="rels" ContentType="application/vnd.openxmlformats-package.relationships+xml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0"/>
  </p:notesMasterIdLst>
  <p:sldIdLst>
    <p:sldId id="256" r:id="rId2"/>
    <p:sldId id="257" r:id="rId3"/>
    <p:sldId id="357" r:id="rId4"/>
    <p:sldId id="358" r:id="rId5"/>
    <p:sldId id="259" r:id="rId6"/>
    <p:sldId id="260" r:id="rId7"/>
    <p:sldId id="262" r:id="rId8"/>
    <p:sldId id="261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8" r:id="rId32"/>
    <p:sldId id="290" r:id="rId33"/>
    <p:sldId id="289" r:id="rId34"/>
    <p:sldId id="291" r:id="rId35"/>
    <p:sldId id="294" r:id="rId36"/>
    <p:sldId id="295" r:id="rId37"/>
    <p:sldId id="297" r:id="rId38"/>
    <p:sldId id="293" r:id="rId39"/>
    <p:sldId id="298" r:id="rId40"/>
    <p:sldId id="299" r:id="rId41"/>
    <p:sldId id="300" r:id="rId42"/>
    <p:sldId id="334" r:id="rId43"/>
    <p:sldId id="335" r:id="rId44"/>
    <p:sldId id="301" r:id="rId45"/>
    <p:sldId id="302" r:id="rId46"/>
    <p:sldId id="303" r:id="rId47"/>
    <p:sldId id="304" r:id="rId48"/>
    <p:sldId id="305" r:id="rId49"/>
    <p:sldId id="306" r:id="rId50"/>
    <p:sldId id="343" r:id="rId51"/>
    <p:sldId id="307" r:id="rId52"/>
    <p:sldId id="308" r:id="rId53"/>
    <p:sldId id="309" r:id="rId54"/>
    <p:sldId id="311" r:id="rId55"/>
    <p:sldId id="312" r:id="rId56"/>
    <p:sldId id="315" r:id="rId57"/>
    <p:sldId id="313" r:id="rId58"/>
    <p:sldId id="316" r:id="rId59"/>
    <p:sldId id="314" r:id="rId60"/>
    <p:sldId id="317" r:id="rId61"/>
    <p:sldId id="318" r:id="rId62"/>
    <p:sldId id="319" r:id="rId63"/>
    <p:sldId id="359" r:id="rId64"/>
    <p:sldId id="360" r:id="rId65"/>
    <p:sldId id="320" r:id="rId66"/>
    <p:sldId id="321" r:id="rId67"/>
    <p:sldId id="322" r:id="rId68"/>
    <p:sldId id="345" r:id="rId69"/>
    <p:sldId id="346" r:id="rId70"/>
    <p:sldId id="349" r:id="rId71"/>
    <p:sldId id="352" r:id="rId72"/>
    <p:sldId id="351" r:id="rId73"/>
    <p:sldId id="353" r:id="rId74"/>
    <p:sldId id="347" r:id="rId75"/>
    <p:sldId id="348" r:id="rId76"/>
    <p:sldId id="330" r:id="rId77"/>
    <p:sldId id="331" r:id="rId78"/>
    <p:sldId id="354" r:id="rId79"/>
    <p:sldId id="333" r:id="rId80"/>
    <p:sldId id="336" r:id="rId81"/>
    <p:sldId id="332" r:id="rId82"/>
    <p:sldId id="337" r:id="rId83"/>
    <p:sldId id="338" r:id="rId84"/>
    <p:sldId id="339" r:id="rId85"/>
    <p:sldId id="355" r:id="rId86"/>
    <p:sldId id="356" r:id="rId87"/>
    <p:sldId id="341" r:id="rId88"/>
    <p:sldId id="342" r:id="rId89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206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notesMaster" Target="notesMasters/notesMaster1.xml"/><Relationship Id="rId91" Type="http://schemas.openxmlformats.org/officeDocument/2006/relationships/printerSettings" Target="printerSettings/printerSettings1.bin"/><Relationship Id="rId92" Type="http://schemas.openxmlformats.org/officeDocument/2006/relationships/presProps" Target="presProps.xml"/><Relationship Id="rId93" Type="http://schemas.openxmlformats.org/officeDocument/2006/relationships/viewProps" Target="viewProps.xml"/><Relationship Id="rId94" Type="http://schemas.openxmlformats.org/officeDocument/2006/relationships/theme" Target="theme/theme1.xml"/><Relationship Id="rId95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F9645-C908-2A4B-A0FF-C6146D13E71D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21D9F4-5C58-0D4A-8F8F-6F1BE7BF5E7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107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05879-9A65-D449-95BB-190292D1BF14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79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8E7C-4B84-4947-BC7A-CE5D81D250C6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BFCA-D4B3-F645-9142-0D53D94C6F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428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8E7C-4B84-4947-BC7A-CE5D81D250C6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BFCA-D4B3-F645-9142-0D53D94C6F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175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8E7C-4B84-4947-BC7A-CE5D81D250C6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BFCA-D4B3-F645-9142-0D53D94C6F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1653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8E7C-4B84-4947-BC7A-CE5D81D250C6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BFCA-D4B3-F645-9142-0D53D94C6F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1272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8E7C-4B84-4947-BC7A-CE5D81D250C6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BFCA-D4B3-F645-9142-0D53D94C6F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8956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8E7C-4B84-4947-BC7A-CE5D81D250C6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BFCA-D4B3-F645-9142-0D53D94C6F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5975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8E7C-4B84-4947-BC7A-CE5D81D250C6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BFCA-D4B3-F645-9142-0D53D94C6F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3400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8E7C-4B84-4947-BC7A-CE5D81D250C6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BFCA-D4B3-F645-9142-0D53D94C6F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76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8E7C-4B84-4947-BC7A-CE5D81D250C6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BFCA-D4B3-F645-9142-0D53D94C6F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7166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8E7C-4B84-4947-BC7A-CE5D81D250C6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BFCA-D4B3-F645-9142-0D53D94C6F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2073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18E7C-4B84-4947-BC7A-CE5D81D250C6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72BFCA-D4B3-F645-9142-0D53D94C6F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01894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18E7C-4B84-4947-BC7A-CE5D81D250C6}" type="datetimeFigureOut">
              <a:rPr lang="fr-FR" smtClean="0"/>
              <a:t>13/12/2017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72BFCA-D4B3-F645-9142-0D53D94C6F8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1767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Relationship Id="rId3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5" Type="http://schemas.openxmlformats.org/officeDocument/2006/relationships/image" Target="../media/image16.png"/><Relationship Id="rId6" Type="http://schemas.openxmlformats.org/officeDocument/2006/relationships/image" Target="../media/image29.emf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5" Type="http://schemas.openxmlformats.org/officeDocument/2006/relationships/image" Target="../media/image16.png"/><Relationship Id="rId6" Type="http://schemas.openxmlformats.org/officeDocument/2006/relationships/image" Target="../media/image29.emf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28.png"/><Relationship Id="rId5" Type="http://schemas.openxmlformats.org/officeDocument/2006/relationships/image" Target="../media/image16.png"/><Relationship Id="rId6" Type="http://schemas.openxmlformats.org/officeDocument/2006/relationships/image" Target="../media/image29.emf"/><Relationship Id="rId7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4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3.png"/><Relationship Id="rId5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e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Relationship Id="rId3" Type="http://schemas.openxmlformats.org/officeDocument/2006/relationships/image" Target="../media/image68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em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73.png"/><Relationship Id="rId1" Type="http://schemas.microsoft.com/office/2007/relationships/media" Target="../media/media2.avi"/><Relationship Id="rId2" Type="http://schemas.openxmlformats.org/officeDocument/2006/relationships/video" Target="../media/media2.avi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emf"/><Relationship Id="rId5" Type="http://schemas.openxmlformats.org/officeDocument/2006/relationships/image" Target="../media/image77.emf"/><Relationship Id="rId6" Type="http://schemas.openxmlformats.org/officeDocument/2006/relationships/image" Target="../media/image78.emf"/><Relationship Id="rId7" Type="http://schemas.openxmlformats.org/officeDocument/2006/relationships/image" Target="../media/image79.emf"/><Relationship Id="rId8" Type="http://schemas.openxmlformats.org/officeDocument/2006/relationships/image" Target="../media/image80.emf"/><Relationship Id="rId9" Type="http://schemas.openxmlformats.org/officeDocument/2006/relationships/image" Target="../media/image8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emf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g"/><Relationship Id="rId3" Type="http://schemas.openxmlformats.org/officeDocument/2006/relationships/image" Target="../media/image85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emf"/><Relationship Id="rId3" Type="http://schemas.openxmlformats.org/officeDocument/2006/relationships/image" Target="../media/image86.emf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4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emf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Relationship Id="rId3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4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1.pn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2.pn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103.png"/><Relationship Id="rId7" Type="http://schemas.openxmlformats.org/officeDocument/2006/relationships/image" Target="../media/image104.png"/><Relationship Id="rId8" Type="http://schemas.openxmlformats.org/officeDocument/2006/relationships/image" Target="../media/image10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artfig4b.tga"/>
          <p:cNvPicPr>
            <a:picLocks noChangeAspect="1"/>
          </p:cNvPicPr>
          <p:nvPr/>
        </p:nvPicPr>
        <p:blipFill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28" y="-186942"/>
            <a:ext cx="7281334" cy="728133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FR" dirty="0" smtClean="0"/>
              <a:t>Modélisation de l’organisation nucléaire de la chromatine</a:t>
            </a: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799" y="4052498"/>
            <a:ext cx="7902529" cy="1752600"/>
          </a:xfrm>
        </p:spPr>
        <p:txBody>
          <a:bodyPr/>
          <a:lstStyle/>
          <a:p>
            <a:r>
              <a:rPr lang="fr-FR" dirty="0" smtClean="0">
                <a:solidFill>
                  <a:schemeClr val="tx1"/>
                </a:solidFill>
              </a:rPr>
              <a:t>Daniel Jost </a:t>
            </a:r>
          </a:p>
          <a:p>
            <a:r>
              <a:rPr lang="fr-FR" dirty="0" smtClean="0">
                <a:solidFill>
                  <a:schemeClr val="tx1"/>
                </a:solidFill>
              </a:rPr>
              <a:t> TIMC-IMAG, CNRS, Grenoble</a:t>
            </a:r>
          </a:p>
          <a:p>
            <a:r>
              <a:rPr lang="fr-FR" dirty="0" err="1">
                <a:solidFill>
                  <a:schemeClr val="tx1"/>
                </a:solidFill>
              </a:rPr>
              <a:t>d</a:t>
            </a:r>
            <a:r>
              <a:rPr lang="fr-FR" dirty="0" err="1" smtClean="0">
                <a:solidFill>
                  <a:schemeClr val="tx1"/>
                </a:solidFill>
              </a:rPr>
              <a:t>aniel.jost@univ-grenoble-alpes.fr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207563" y="6458725"/>
            <a:ext cx="4777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UE M1 Biologie des systèmes – </a:t>
            </a:r>
            <a:r>
              <a:rPr lang="fr-FR" dirty="0" err="1" smtClean="0"/>
              <a:t>Univ</a:t>
            </a:r>
            <a:r>
              <a:rPr lang="fr-FR" dirty="0" smtClean="0"/>
              <a:t>. Montpellier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8413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3528" y="1717"/>
            <a:ext cx="5982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Nécessité</a:t>
            </a:r>
            <a:r>
              <a:rPr lang="en-US" sz="2800" b="1" i="1" dirty="0" smtClean="0">
                <a:solidFill>
                  <a:srgbClr val="000000"/>
                </a:solidFill>
              </a:rPr>
              <a:t> et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apport</a:t>
            </a:r>
            <a:r>
              <a:rPr lang="en-US" sz="2800" b="1" i="1" dirty="0" smtClean="0">
                <a:solidFill>
                  <a:srgbClr val="000000"/>
                </a:solidFill>
              </a:rPr>
              <a:t> de la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modélisation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32646" y="982685"/>
            <a:ext cx="47628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smtClean="0"/>
              <a:t>Mieux comprendre l’organisation 3D</a:t>
            </a:r>
          </a:p>
          <a:p>
            <a:pPr marL="285750" indent="-285750">
              <a:buFont typeface="Arial"/>
              <a:buChar char="•"/>
            </a:pPr>
            <a:endParaRPr lang="fr-FR" b="1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Disséquer les mécanismes sous-jacents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Visualiser/Analyser les données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Guider de nouvelles expériences/découvertes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74440" y="3288934"/>
            <a:ext cx="873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 </a:t>
            </a:r>
            <a:r>
              <a:rPr lang="fr-FR" i="1" dirty="0" smtClean="0"/>
              <a:t>Différence entre un bon et un mauvais modèle ?»</a:t>
            </a:r>
            <a:r>
              <a:rPr lang="fr-FR" dirty="0" smtClean="0"/>
              <a:t>: apporter une plus-value aux expériences et amener à de nouvelles découvertes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831142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3528" y="1717"/>
            <a:ext cx="5982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Nécessité</a:t>
            </a:r>
            <a:r>
              <a:rPr lang="en-US" sz="2800" b="1" i="1" dirty="0" smtClean="0">
                <a:solidFill>
                  <a:srgbClr val="000000"/>
                </a:solidFill>
              </a:rPr>
              <a:t> et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apport</a:t>
            </a:r>
            <a:r>
              <a:rPr lang="en-US" sz="2800" b="1" i="1" dirty="0" smtClean="0">
                <a:solidFill>
                  <a:srgbClr val="000000"/>
                </a:solidFill>
              </a:rPr>
              <a:t> de la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modélisation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32646" y="982685"/>
            <a:ext cx="47628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smtClean="0"/>
              <a:t>Mieux comprendre l’organisation 3D</a:t>
            </a:r>
          </a:p>
          <a:p>
            <a:pPr marL="285750" indent="-285750">
              <a:buFont typeface="Arial"/>
              <a:buChar char="•"/>
            </a:pPr>
            <a:endParaRPr lang="fr-FR" b="1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Disséquer les mécanismes sous-jacents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Visualiser/Analyser les données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Guider de nouvelles expériences/découvertes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74440" y="3288934"/>
            <a:ext cx="873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 </a:t>
            </a:r>
            <a:r>
              <a:rPr lang="fr-FR" i="1" dirty="0" smtClean="0"/>
              <a:t>Différence entre un bon et un mauvais modèle ?»</a:t>
            </a:r>
            <a:r>
              <a:rPr lang="fr-FR" dirty="0" smtClean="0"/>
              <a:t>: apporter une plus-value aux expériences et amener à de nouvelles découvertes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54652" y="522141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 approches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351651" y="4413039"/>
            <a:ext cx="655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Bottom</a:t>
            </a:r>
            <a:r>
              <a:rPr lang="fr-FR" b="1" dirty="0" smtClean="0"/>
              <a:t>-up/</a:t>
            </a:r>
            <a:r>
              <a:rPr lang="fr-FR" b="1" dirty="0" err="1" smtClean="0"/>
              <a:t>hypothesis-driven</a:t>
            </a:r>
            <a:r>
              <a:rPr lang="fr-FR" dirty="0" smtClean="0"/>
              <a:t>: approche mécanistique basée sur des principes élémentaires physiques/chimiques/biologiques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351651" y="5851193"/>
            <a:ext cx="655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Top-down/data-</a:t>
            </a:r>
            <a:r>
              <a:rPr lang="fr-FR" b="1" dirty="0" err="1" smtClean="0"/>
              <a:t>driven</a:t>
            </a:r>
            <a:r>
              <a:rPr lang="fr-FR" dirty="0" smtClean="0"/>
              <a:t>: incorporation de contraintes « expérimentales » et minimisation de scores 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1793480" y="4892131"/>
            <a:ext cx="558171" cy="329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endCxn id="7" idx="1"/>
          </p:cNvCxnSpPr>
          <p:nvPr/>
        </p:nvCxnSpPr>
        <p:spPr>
          <a:xfrm>
            <a:off x="1793480" y="5590742"/>
            <a:ext cx="558171" cy="5836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4859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3528" y="1717"/>
            <a:ext cx="5982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Nécessité</a:t>
            </a:r>
            <a:r>
              <a:rPr lang="en-US" sz="2800" b="1" i="1" dirty="0" smtClean="0">
                <a:solidFill>
                  <a:srgbClr val="000000"/>
                </a:solidFill>
              </a:rPr>
              <a:t> et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apport</a:t>
            </a:r>
            <a:r>
              <a:rPr lang="en-US" sz="2800" b="1" i="1" dirty="0" smtClean="0">
                <a:solidFill>
                  <a:srgbClr val="000000"/>
                </a:solidFill>
              </a:rPr>
              <a:t> de la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modélisation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32646" y="982685"/>
            <a:ext cx="47628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smtClean="0"/>
              <a:t>Mieux comprendre l’organisation 3D</a:t>
            </a:r>
          </a:p>
          <a:p>
            <a:pPr marL="285750" indent="-285750">
              <a:buFont typeface="Arial"/>
              <a:buChar char="•"/>
            </a:pPr>
            <a:endParaRPr lang="fr-FR" b="1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FF0000"/>
                </a:solidFill>
              </a:rPr>
              <a:t>Disséquer les mécanismes sous-jacents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Visualiser/Analyser les données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FF0000"/>
                </a:solidFill>
              </a:rPr>
              <a:t>Guider de nouvelles expériences/découvertes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4440" y="3288934"/>
            <a:ext cx="873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 </a:t>
            </a:r>
            <a:r>
              <a:rPr lang="fr-FR" i="1" dirty="0" smtClean="0"/>
              <a:t>Différence entre un bon et un mauvais modèle ?»</a:t>
            </a:r>
            <a:r>
              <a:rPr lang="fr-FR" dirty="0" smtClean="0"/>
              <a:t>: apporter une plus-value aux expériences et amener à de nouvelles découvertes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54652" y="522141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 approches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351651" y="4413039"/>
            <a:ext cx="655326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Bottom</a:t>
            </a:r>
            <a:r>
              <a:rPr lang="fr-FR" b="1" dirty="0" smtClean="0"/>
              <a:t>-up/</a:t>
            </a:r>
            <a:r>
              <a:rPr lang="fr-FR" b="1" dirty="0" err="1" smtClean="0"/>
              <a:t>hypothesis-driven</a:t>
            </a:r>
            <a:r>
              <a:rPr lang="fr-FR" dirty="0" smtClean="0"/>
              <a:t>: approche mécanistique basée sur des principes élémentaires physiques/chimiques/biologiques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351651" y="5851193"/>
            <a:ext cx="655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Top-down/data-</a:t>
            </a:r>
            <a:r>
              <a:rPr lang="fr-FR" b="1" dirty="0" err="1" smtClean="0"/>
              <a:t>driven</a:t>
            </a:r>
            <a:r>
              <a:rPr lang="fr-FR" dirty="0" smtClean="0"/>
              <a:t>: incorporation de contraintes « expérimentales » et minimisation de scores 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1793480" y="4892131"/>
            <a:ext cx="558171" cy="329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endCxn id="7" idx="1"/>
          </p:cNvCxnSpPr>
          <p:nvPr/>
        </p:nvCxnSpPr>
        <p:spPr>
          <a:xfrm>
            <a:off x="1793480" y="5590742"/>
            <a:ext cx="558171" cy="5836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64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3528" y="1717"/>
            <a:ext cx="5982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Nécessité</a:t>
            </a:r>
            <a:r>
              <a:rPr lang="en-US" sz="2800" b="1" i="1" dirty="0" smtClean="0">
                <a:solidFill>
                  <a:srgbClr val="000000"/>
                </a:solidFill>
              </a:rPr>
              <a:t> et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apport</a:t>
            </a:r>
            <a:r>
              <a:rPr lang="en-US" sz="2800" b="1" i="1" dirty="0" smtClean="0">
                <a:solidFill>
                  <a:srgbClr val="000000"/>
                </a:solidFill>
              </a:rPr>
              <a:t> de la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modélisation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32646" y="982685"/>
            <a:ext cx="47628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smtClean="0"/>
              <a:t>Mieux comprendre l’organisation 3D</a:t>
            </a:r>
          </a:p>
          <a:p>
            <a:pPr marL="285750" indent="-285750">
              <a:buFont typeface="Arial"/>
              <a:buChar char="•"/>
            </a:pPr>
            <a:endParaRPr lang="fr-FR" b="1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Disséquer les mécanismes sous-jacents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FF0000"/>
                </a:solidFill>
              </a:rPr>
              <a:t>Visualiser/Analyser les données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FF0000"/>
                </a:solidFill>
              </a:rPr>
              <a:t>Guider de nouvelles expériences/découvertes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4440" y="3288934"/>
            <a:ext cx="873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 </a:t>
            </a:r>
            <a:r>
              <a:rPr lang="fr-FR" i="1" dirty="0" smtClean="0"/>
              <a:t>Différence entre un bon et un mauvais modèle ?»</a:t>
            </a:r>
            <a:r>
              <a:rPr lang="fr-FR" dirty="0" smtClean="0"/>
              <a:t>: apporter une plus-value aux expériences et amener à de nouvelles découvertes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54652" y="522141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 approches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351651" y="4413039"/>
            <a:ext cx="655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Bottom</a:t>
            </a:r>
            <a:r>
              <a:rPr lang="fr-FR" b="1" dirty="0" smtClean="0"/>
              <a:t>-up/</a:t>
            </a:r>
            <a:r>
              <a:rPr lang="fr-FR" b="1" dirty="0" err="1" smtClean="0"/>
              <a:t>hypothesis-driven</a:t>
            </a:r>
            <a:r>
              <a:rPr lang="fr-FR" dirty="0" smtClean="0"/>
              <a:t>: approche mécanistique basée sur des principes élémentaires physiques/chimiques/biologiques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351651" y="5851193"/>
            <a:ext cx="655326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smtClean="0"/>
              <a:t>Top-down/data-</a:t>
            </a:r>
            <a:r>
              <a:rPr lang="fr-FR" b="1" dirty="0" err="1" smtClean="0"/>
              <a:t>driven</a:t>
            </a:r>
            <a:r>
              <a:rPr lang="fr-FR" dirty="0" smtClean="0"/>
              <a:t>: incorporation de contraintes « expérimentales » et minimisation de scores 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1793480" y="4892131"/>
            <a:ext cx="558171" cy="329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endCxn id="7" idx="1"/>
          </p:cNvCxnSpPr>
          <p:nvPr/>
        </p:nvCxnSpPr>
        <p:spPr>
          <a:xfrm>
            <a:off x="1793480" y="5590742"/>
            <a:ext cx="558171" cy="5836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964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0710" y="9217"/>
            <a:ext cx="3372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Approches</a:t>
            </a:r>
            <a:r>
              <a:rPr lang="en-US" sz="2800" b="1" i="1" dirty="0" smtClean="0">
                <a:solidFill>
                  <a:srgbClr val="000000"/>
                </a:solidFill>
              </a:rPr>
              <a:t> top-down 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3" name="Image 2" descr="experimental_1200_135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9" y="2839215"/>
            <a:ext cx="2040805" cy="1981199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>
            <a:off x="2988567" y="3703903"/>
            <a:ext cx="2169386" cy="302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294" y="2415746"/>
            <a:ext cx="1318394" cy="13183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189" y="1270609"/>
            <a:ext cx="1701364" cy="178324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269890" y="4913640"/>
            <a:ext cx="97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HiC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141390" y="3053857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Structure « moyenne»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322" y="4113877"/>
            <a:ext cx="1973231" cy="202804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141390" y="6269343"/>
            <a:ext cx="215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Famille de structures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137282" y="1132109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Varoquaux</a:t>
            </a:r>
            <a:r>
              <a:rPr lang="fr-FR" sz="1200" dirty="0" smtClean="0"/>
              <a:t> et al, 2014</a:t>
            </a:r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227930" y="4357771"/>
            <a:ext cx="122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Tjong</a:t>
            </a:r>
            <a:r>
              <a:rPr lang="fr-FR" sz="1200" dirty="0" smtClean="0"/>
              <a:t> et al, 2016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463294" y="3858687"/>
            <a:ext cx="125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contraintes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51942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6752" y="9217"/>
            <a:ext cx="6813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Approches</a:t>
            </a:r>
            <a:r>
              <a:rPr lang="en-US" sz="2800" b="1" i="1" dirty="0" smtClean="0">
                <a:solidFill>
                  <a:srgbClr val="000000"/>
                </a:solidFill>
              </a:rPr>
              <a:t> top-down: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minimisation</a:t>
            </a:r>
            <a:r>
              <a:rPr lang="en-US" sz="2800" b="1" i="1" dirty="0" smtClean="0">
                <a:solidFill>
                  <a:srgbClr val="000000"/>
                </a:solidFill>
              </a:rPr>
              <a:t> de score 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4821" y="642876"/>
            <a:ext cx="514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Ex: groupe de Frank </a:t>
            </a:r>
            <a:r>
              <a:rPr lang="fr-FR" dirty="0" err="1" smtClean="0"/>
              <a:t>Alber</a:t>
            </a:r>
            <a:r>
              <a:rPr lang="fr-FR" dirty="0" smtClean="0"/>
              <a:t> (</a:t>
            </a:r>
            <a:r>
              <a:rPr lang="fr-FR" dirty="0" err="1" smtClean="0"/>
              <a:t>Univ</a:t>
            </a:r>
            <a:r>
              <a:rPr lang="fr-FR" dirty="0" smtClean="0"/>
              <a:t>. </a:t>
            </a:r>
            <a:r>
              <a:rPr lang="fr-FR" dirty="0" err="1" smtClean="0"/>
              <a:t>Southern</a:t>
            </a:r>
            <a:r>
              <a:rPr lang="fr-FR" dirty="0" smtClean="0"/>
              <a:t> </a:t>
            </a:r>
            <a:r>
              <a:rPr lang="fr-FR" dirty="0" err="1" smtClean="0"/>
              <a:t>California</a:t>
            </a:r>
            <a:r>
              <a:rPr lang="fr-FR" dirty="0" smtClean="0"/>
              <a:t>) </a:t>
            </a:r>
            <a:endParaRPr lang="fr-FR" dirty="0"/>
          </a:p>
        </p:txBody>
      </p:sp>
      <p:pic>
        <p:nvPicPr>
          <p:cNvPr id="7" name="Image 6" descr="alber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86" y="1357165"/>
            <a:ext cx="8227893" cy="386424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60586" y="5566369"/>
            <a:ext cx="54388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Découpage du génome à l’échelle du TAD, </a:t>
            </a:r>
          </a:p>
          <a:p>
            <a:r>
              <a:rPr lang="fr-FR" dirty="0" smtClean="0"/>
              <a:t>modélisation de chaque TAD par une sphère semi-rigide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255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6752" y="9217"/>
            <a:ext cx="6813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Approches</a:t>
            </a:r>
            <a:r>
              <a:rPr lang="en-US" sz="2800" b="1" i="1" dirty="0" smtClean="0">
                <a:solidFill>
                  <a:srgbClr val="000000"/>
                </a:solidFill>
              </a:rPr>
              <a:t> top-down: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minimisation</a:t>
            </a:r>
            <a:r>
              <a:rPr lang="en-US" sz="2800" b="1" i="1" dirty="0" smtClean="0">
                <a:solidFill>
                  <a:srgbClr val="000000"/>
                </a:solidFill>
              </a:rPr>
              <a:t> de score 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4821" y="642876"/>
            <a:ext cx="514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Ex: groupe de Frank </a:t>
            </a:r>
            <a:r>
              <a:rPr lang="fr-FR" dirty="0" err="1" smtClean="0"/>
              <a:t>Alber</a:t>
            </a:r>
            <a:r>
              <a:rPr lang="fr-FR" dirty="0" smtClean="0"/>
              <a:t> (</a:t>
            </a:r>
            <a:r>
              <a:rPr lang="fr-FR" dirty="0" err="1" smtClean="0"/>
              <a:t>Univ</a:t>
            </a:r>
            <a:r>
              <a:rPr lang="fr-FR" dirty="0" smtClean="0"/>
              <a:t>. </a:t>
            </a:r>
            <a:r>
              <a:rPr lang="fr-FR" dirty="0" err="1" smtClean="0"/>
              <a:t>Southern</a:t>
            </a:r>
            <a:r>
              <a:rPr lang="fr-FR" dirty="0" smtClean="0"/>
              <a:t> </a:t>
            </a:r>
            <a:r>
              <a:rPr lang="fr-FR" dirty="0" err="1" smtClean="0"/>
              <a:t>California</a:t>
            </a:r>
            <a:r>
              <a:rPr lang="fr-FR" dirty="0" smtClean="0"/>
              <a:t>) </a:t>
            </a:r>
            <a:endParaRPr lang="fr-FR" dirty="0"/>
          </a:p>
        </p:txBody>
      </p:sp>
      <p:pic>
        <p:nvPicPr>
          <p:cNvPr id="4" name="Image 3" descr="alb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115" y="1148582"/>
            <a:ext cx="7067206" cy="5305647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991115" y="6357349"/>
            <a:ext cx="6840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Minimisation d’un score basé sur moyenne d’ensemble et données </a:t>
            </a:r>
            <a:r>
              <a:rPr lang="fr-FR" dirty="0" err="1" smtClean="0"/>
              <a:t>HiC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453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6752" y="9217"/>
            <a:ext cx="68132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Approches</a:t>
            </a:r>
            <a:r>
              <a:rPr lang="en-US" sz="2800" b="1" i="1" dirty="0" smtClean="0">
                <a:solidFill>
                  <a:srgbClr val="000000"/>
                </a:solidFill>
              </a:rPr>
              <a:t> top-down: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minimisation</a:t>
            </a:r>
            <a:r>
              <a:rPr lang="en-US" sz="2800" b="1" i="1" dirty="0" smtClean="0">
                <a:solidFill>
                  <a:srgbClr val="000000"/>
                </a:solidFill>
              </a:rPr>
              <a:t> de score 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4821" y="642876"/>
            <a:ext cx="5141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Ex: groupe de Frank </a:t>
            </a:r>
            <a:r>
              <a:rPr lang="fr-FR" dirty="0" err="1" smtClean="0"/>
              <a:t>Alber</a:t>
            </a:r>
            <a:r>
              <a:rPr lang="fr-FR" dirty="0" smtClean="0"/>
              <a:t> (</a:t>
            </a:r>
            <a:r>
              <a:rPr lang="fr-FR" dirty="0" err="1" smtClean="0"/>
              <a:t>Univ</a:t>
            </a:r>
            <a:r>
              <a:rPr lang="fr-FR" dirty="0" smtClean="0"/>
              <a:t>. </a:t>
            </a:r>
            <a:r>
              <a:rPr lang="fr-FR" dirty="0" err="1" smtClean="0"/>
              <a:t>Southern</a:t>
            </a:r>
            <a:r>
              <a:rPr lang="fr-FR" dirty="0" smtClean="0"/>
              <a:t> </a:t>
            </a:r>
            <a:r>
              <a:rPr lang="fr-FR" dirty="0" err="1" smtClean="0"/>
              <a:t>California</a:t>
            </a:r>
            <a:r>
              <a:rPr lang="fr-FR" dirty="0" smtClean="0"/>
              <a:t>) </a:t>
            </a:r>
            <a:endParaRPr lang="fr-FR" dirty="0"/>
          </a:p>
        </p:txBody>
      </p:sp>
      <p:pic>
        <p:nvPicPr>
          <p:cNvPr id="4" name="Image 3" descr="alber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470" y="1175415"/>
            <a:ext cx="5573357" cy="486723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041468" y="6200550"/>
            <a:ext cx="3482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Prédiction </a:t>
            </a:r>
            <a:r>
              <a:rPr lang="fr-FR" dirty="0" err="1" smtClean="0"/>
              <a:t>colocalisation</a:t>
            </a:r>
            <a:r>
              <a:rPr lang="fr-FR" dirty="0" smtClean="0"/>
              <a:t>/</a:t>
            </a:r>
            <a:r>
              <a:rPr lang="fr-FR" dirty="0" err="1" smtClean="0"/>
              <a:t>clustering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1654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90710" y="9217"/>
            <a:ext cx="33722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Approches</a:t>
            </a:r>
            <a:r>
              <a:rPr lang="en-US" sz="2800" b="1" i="1" dirty="0" smtClean="0">
                <a:solidFill>
                  <a:srgbClr val="000000"/>
                </a:solidFill>
              </a:rPr>
              <a:t> top-down 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3" name="Image 2" descr="experimental_1200_135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69" y="2839215"/>
            <a:ext cx="2040805" cy="1981199"/>
          </a:xfrm>
          <a:prstGeom prst="rect">
            <a:avLst/>
          </a:prstGeom>
        </p:spPr>
      </p:pic>
      <p:cxnSp>
        <p:nvCxnSpPr>
          <p:cNvPr id="4" name="Connecteur droit avec flèche 3"/>
          <p:cNvCxnSpPr/>
          <p:nvPr/>
        </p:nvCxnSpPr>
        <p:spPr>
          <a:xfrm>
            <a:off x="2988567" y="3703903"/>
            <a:ext cx="2169386" cy="302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3294" y="2415746"/>
            <a:ext cx="1318394" cy="131839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2189" y="1270609"/>
            <a:ext cx="1701364" cy="178324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269890" y="4913640"/>
            <a:ext cx="976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HiC</a:t>
            </a:r>
            <a:r>
              <a:rPr lang="fr-FR" dirty="0" smtClean="0"/>
              <a:t> data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6141390" y="3053857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Structure « moyenne»</a:t>
            </a:r>
            <a:endParaRPr lang="fr-FR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322" y="4113877"/>
            <a:ext cx="1973231" cy="202804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141390" y="6269343"/>
            <a:ext cx="21511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Famille de structures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7137282" y="1132109"/>
            <a:ext cx="15568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Varoquaux</a:t>
            </a:r>
            <a:r>
              <a:rPr lang="fr-FR" sz="1200" dirty="0" smtClean="0"/>
              <a:t> et al, 2014</a:t>
            </a:r>
            <a:endParaRPr lang="fr-FR" sz="1200" dirty="0"/>
          </a:p>
        </p:txBody>
      </p:sp>
      <p:sp>
        <p:nvSpPr>
          <p:cNvPr id="13" name="ZoneTexte 12"/>
          <p:cNvSpPr txBox="1"/>
          <p:nvPr/>
        </p:nvSpPr>
        <p:spPr>
          <a:xfrm>
            <a:off x="7227930" y="4357771"/>
            <a:ext cx="12228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err="1" smtClean="0"/>
              <a:t>Tjong</a:t>
            </a:r>
            <a:r>
              <a:rPr lang="fr-FR" sz="1200" dirty="0" smtClean="0"/>
              <a:t> et al, 2016</a:t>
            </a:r>
            <a:endParaRPr lang="fr-FR" sz="1200" dirty="0"/>
          </a:p>
        </p:txBody>
      </p:sp>
      <p:sp>
        <p:nvSpPr>
          <p:cNvPr id="14" name="ZoneTexte 13"/>
          <p:cNvSpPr txBox="1"/>
          <p:nvPr/>
        </p:nvSpPr>
        <p:spPr>
          <a:xfrm>
            <a:off x="3463294" y="3858687"/>
            <a:ext cx="1250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contraintes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3894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066" y="24217"/>
            <a:ext cx="7574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Approches</a:t>
            </a:r>
            <a:r>
              <a:rPr lang="en-US" sz="2800" b="1" i="1" dirty="0" smtClean="0">
                <a:solidFill>
                  <a:srgbClr val="000000"/>
                </a:solidFill>
              </a:rPr>
              <a:t> top-down: reconstruction de structure 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84821" y="642876"/>
            <a:ext cx="470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Ex: groupe de Julien </a:t>
            </a:r>
            <a:r>
              <a:rPr lang="fr-FR" dirty="0" err="1" smtClean="0"/>
              <a:t>Mozziconacci</a:t>
            </a:r>
            <a:r>
              <a:rPr lang="fr-FR" dirty="0" smtClean="0"/>
              <a:t> (UPMC, Paris) </a:t>
            </a:r>
            <a:endParaRPr lang="fr-FR" dirty="0"/>
          </a:p>
        </p:txBody>
      </p:sp>
      <p:pic>
        <p:nvPicPr>
          <p:cNvPr id="4" name="Image 3" descr="m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80" y="1359910"/>
            <a:ext cx="3015240" cy="3049898"/>
          </a:xfrm>
          <a:prstGeom prst="rect">
            <a:avLst/>
          </a:prstGeom>
        </p:spPr>
      </p:pic>
      <p:pic>
        <p:nvPicPr>
          <p:cNvPr id="5" name="Image 4" descr="mds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078" y="1700004"/>
            <a:ext cx="1982820" cy="2127163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339780" y="4566346"/>
            <a:ext cx="3140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Distance entre toutes les paires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6590187" y="4604692"/>
            <a:ext cx="177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Configuration 3D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3715607" y="2932143"/>
            <a:ext cx="1849965" cy="156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4439138" y="3166435"/>
            <a:ext cx="612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????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442857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33701" y="1717"/>
            <a:ext cx="4603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Quelques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ordres</a:t>
            </a:r>
            <a:r>
              <a:rPr lang="en-US" sz="2800" b="1" i="1" dirty="0" smtClean="0">
                <a:solidFill>
                  <a:srgbClr val="000000"/>
                </a:solidFill>
              </a:rPr>
              <a:t> de grandeur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grpSp>
        <p:nvGrpSpPr>
          <p:cNvPr id="3" name="Group 7"/>
          <p:cNvGrpSpPr/>
          <p:nvPr/>
        </p:nvGrpSpPr>
        <p:grpSpPr>
          <a:xfrm rot="16200000">
            <a:off x="2313979" y="-1020954"/>
            <a:ext cx="4461069" cy="9131140"/>
            <a:chOff x="5466859" y="1194288"/>
            <a:chExt cx="3800168" cy="7778375"/>
          </a:xfrm>
        </p:grpSpPr>
        <p:grpSp>
          <p:nvGrpSpPr>
            <p:cNvPr id="4" name="Group 8"/>
            <p:cNvGrpSpPr/>
            <p:nvPr/>
          </p:nvGrpSpPr>
          <p:grpSpPr>
            <a:xfrm rot="5400000">
              <a:off x="3582770" y="3496657"/>
              <a:ext cx="7360095" cy="3591917"/>
              <a:chOff x="2040467" y="1841500"/>
              <a:chExt cx="6540500" cy="3191933"/>
            </a:xfrm>
          </p:grpSpPr>
          <p:pic>
            <p:nvPicPr>
              <p:cNvPr id="35" name="Picture 39" descr="chrom2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40467" y="1841500"/>
                <a:ext cx="6540500" cy="3175000"/>
              </a:xfrm>
              <a:prstGeom prst="rect">
                <a:avLst/>
              </a:prstGeom>
            </p:spPr>
          </p:pic>
          <p:sp>
            <p:nvSpPr>
              <p:cNvPr id="37" name="Rectangle 36"/>
              <p:cNvSpPr/>
              <p:nvPr/>
            </p:nvSpPr>
            <p:spPr>
              <a:xfrm>
                <a:off x="5415151" y="4605867"/>
                <a:ext cx="1155868" cy="42756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Rectangle 4"/>
            <p:cNvSpPr/>
            <p:nvPr/>
          </p:nvSpPr>
          <p:spPr>
            <a:xfrm>
              <a:off x="8043334" y="2523061"/>
              <a:ext cx="643467" cy="778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094133" y="3606791"/>
              <a:ext cx="287867" cy="7789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8246533" y="3606791"/>
              <a:ext cx="440268" cy="9313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13"/>
            <p:cNvSpPr txBox="1"/>
            <p:nvPr/>
          </p:nvSpPr>
          <p:spPr>
            <a:xfrm rot="5400000">
              <a:off x="8005365" y="3426285"/>
              <a:ext cx="11506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chromatin</a:t>
              </a:r>
              <a:endParaRPr lang="en-US" dirty="0"/>
            </a:p>
          </p:txBody>
        </p:sp>
        <p:cxnSp>
          <p:nvCxnSpPr>
            <p:cNvPr id="10" name="Straight Arrow Connector 14"/>
            <p:cNvCxnSpPr/>
            <p:nvPr/>
          </p:nvCxnSpPr>
          <p:spPr>
            <a:xfrm flipH="1">
              <a:off x="8094133" y="3829798"/>
              <a:ext cx="287867" cy="555926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7416803" y="4351862"/>
              <a:ext cx="360550" cy="13716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8"/>
            <p:cNvCxnSpPr/>
            <p:nvPr/>
          </p:nvCxnSpPr>
          <p:spPr>
            <a:xfrm>
              <a:off x="5764923" y="1599532"/>
              <a:ext cx="2186138" cy="0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9"/>
            <p:cNvSpPr txBox="1"/>
            <p:nvPr/>
          </p:nvSpPr>
          <p:spPr>
            <a:xfrm>
              <a:off x="6533139" y="1268511"/>
              <a:ext cx="7953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1-10 </a:t>
              </a:r>
              <a:r>
                <a:rPr lang="en-US" sz="1400" dirty="0" err="1" smtClean="0"/>
                <a:t>μm</a:t>
              </a:r>
              <a:endParaRPr lang="en-US" sz="1400" dirty="0"/>
            </a:p>
          </p:txBody>
        </p:sp>
        <p:cxnSp>
          <p:nvCxnSpPr>
            <p:cNvPr id="16" name="Straight Arrow Connector 20"/>
            <p:cNvCxnSpPr/>
            <p:nvPr/>
          </p:nvCxnSpPr>
          <p:spPr>
            <a:xfrm flipH="1">
              <a:off x="6841067" y="4856668"/>
              <a:ext cx="16925" cy="409599"/>
            </a:xfrm>
            <a:prstGeom prst="straightConnector1">
              <a:avLst/>
            </a:prstGeom>
            <a:ln>
              <a:solidFill>
                <a:srgbClr val="000000"/>
              </a:solidFill>
              <a:prstDash val="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21"/>
            <p:cNvSpPr txBox="1"/>
            <p:nvPr/>
          </p:nvSpPr>
          <p:spPr>
            <a:xfrm rot="5400000">
              <a:off x="6633823" y="5025274"/>
              <a:ext cx="64499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10 </a:t>
              </a:r>
              <a:r>
                <a:rPr lang="en-US" sz="1400" dirty="0"/>
                <a:t>n</a:t>
              </a:r>
              <a:r>
                <a:rPr lang="en-US" sz="1400" dirty="0" smtClean="0"/>
                <a:t>m</a:t>
              </a:r>
              <a:endParaRPr lang="en-US" sz="1400" dirty="0"/>
            </a:p>
          </p:txBody>
        </p:sp>
        <p:sp>
          <p:nvSpPr>
            <p:cNvPr id="18" name="TextBox 22"/>
            <p:cNvSpPr txBox="1"/>
            <p:nvPr/>
          </p:nvSpPr>
          <p:spPr>
            <a:xfrm rot="5400000">
              <a:off x="8630254" y="1461729"/>
              <a:ext cx="9042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nucleus</a:t>
              </a:r>
              <a:endParaRPr lang="en-US" dirty="0"/>
            </a:p>
          </p:txBody>
        </p:sp>
        <p:cxnSp>
          <p:nvCxnSpPr>
            <p:cNvPr id="19" name="Straight Arrow Connector 23"/>
            <p:cNvCxnSpPr/>
            <p:nvPr/>
          </p:nvCxnSpPr>
          <p:spPr>
            <a:xfrm flipH="1">
              <a:off x="8203937" y="1723999"/>
              <a:ext cx="645232" cy="460401"/>
            </a:xfrm>
            <a:prstGeom prst="straightConnector1">
              <a:avLst/>
            </a:prstGeom>
            <a:ln>
              <a:solidFill>
                <a:srgbClr val="0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ZoneTexte 38"/>
          <p:cNvSpPr txBox="1"/>
          <p:nvPr/>
        </p:nvSpPr>
        <p:spPr>
          <a:xfrm>
            <a:off x="600778" y="5752781"/>
            <a:ext cx="51721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Genome</a:t>
            </a:r>
            <a:r>
              <a:rPr lang="fr-FR" dirty="0" smtClean="0"/>
              <a:t>: 1Mbp – 6 </a:t>
            </a:r>
            <a:r>
              <a:rPr lang="fr-FR" dirty="0" err="1" smtClean="0"/>
              <a:t>Gbp</a:t>
            </a:r>
            <a:r>
              <a:rPr lang="fr-FR" dirty="0" smtClean="0"/>
              <a:t> (</a:t>
            </a:r>
            <a:r>
              <a:rPr lang="fr-FR" dirty="0" err="1" smtClean="0"/>
              <a:t>qq</a:t>
            </a:r>
            <a:r>
              <a:rPr lang="fr-FR" dirty="0" smtClean="0"/>
              <a:t> mm – </a:t>
            </a:r>
            <a:r>
              <a:rPr lang="fr-FR" dirty="0" err="1" smtClean="0"/>
              <a:t>qq</a:t>
            </a:r>
            <a:r>
              <a:rPr lang="fr-FR" dirty="0" smtClean="0"/>
              <a:t> m de longueur) </a:t>
            </a:r>
          </a:p>
          <a:p>
            <a:endParaRPr lang="fr-FR" dirty="0"/>
          </a:p>
          <a:p>
            <a:r>
              <a:rPr lang="fr-FR" dirty="0" smtClean="0"/>
              <a:t>Densité volumique: 10</a:t>
            </a:r>
            <a:r>
              <a:rPr lang="fr-FR" baseline="30000" dirty="0" smtClean="0"/>
              <a:t>-2</a:t>
            </a:r>
            <a:r>
              <a:rPr lang="fr-FR" dirty="0" smtClean="0"/>
              <a:t>-10</a:t>
            </a:r>
            <a:r>
              <a:rPr lang="fr-FR" baseline="30000" dirty="0" smtClean="0"/>
              <a:t>-1</a:t>
            </a:r>
            <a:endParaRPr lang="fr-FR" dirty="0"/>
          </a:p>
        </p:txBody>
      </p:sp>
      <p:sp>
        <p:nvSpPr>
          <p:cNvPr id="76" name="ZoneTexte 75"/>
          <p:cNvSpPr txBox="1"/>
          <p:nvPr/>
        </p:nvSpPr>
        <p:spPr>
          <a:xfrm>
            <a:off x="2389822" y="713917"/>
            <a:ext cx="4065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Une organisation hiérarchique</a:t>
            </a:r>
            <a:endParaRPr lang="fr-FR" sz="2400" b="1" dirty="0"/>
          </a:p>
        </p:txBody>
      </p:sp>
      <p:sp>
        <p:nvSpPr>
          <p:cNvPr id="77" name="TextBox 21"/>
          <p:cNvSpPr txBox="1"/>
          <p:nvPr/>
        </p:nvSpPr>
        <p:spPr>
          <a:xfrm>
            <a:off x="3408364" y="3266879"/>
            <a:ext cx="553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2</a:t>
            </a:r>
            <a:r>
              <a:rPr lang="en-US" sz="1400" dirty="0" smtClean="0"/>
              <a:t> </a:t>
            </a:r>
            <a:r>
              <a:rPr lang="en-US" sz="1400" dirty="0"/>
              <a:t>n</a:t>
            </a:r>
            <a:r>
              <a:rPr lang="en-US" sz="1400" dirty="0" smtClean="0"/>
              <a:t>m</a:t>
            </a:r>
            <a:endParaRPr lang="en-US" sz="1400" dirty="0"/>
          </a:p>
        </p:txBody>
      </p:sp>
      <p:cxnSp>
        <p:nvCxnSpPr>
          <p:cNvPr id="78" name="Straight Arrow Connector 20"/>
          <p:cNvCxnSpPr/>
          <p:nvPr/>
        </p:nvCxnSpPr>
        <p:spPr>
          <a:xfrm rot="16200000" flipH="1">
            <a:off x="3653967" y="3359292"/>
            <a:ext cx="19868" cy="480834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20"/>
          <p:cNvCxnSpPr/>
          <p:nvPr/>
        </p:nvCxnSpPr>
        <p:spPr>
          <a:xfrm flipV="1">
            <a:off x="5055390" y="2562058"/>
            <a:ext cx="717522" cy="296854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1" name="TextBox 21"/>
          <p:cNvSpPr txBox="1"/>
          <p:nvPr/>
        </p:nvSpPr>
        <p:spPr>
          <a:xfrm>
            <a:off x="5841273" y="2383181"/>
            <a:ext cx="4342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???</a:t>
            </a:r>
            <a:endParaRPr lang="en-US" sz="1400" dirty="0"/>
          </a:p>
        </p:txBody>
      </p:sp>
      <p:cxnSp>
        <p:nvCxnSpPr>
          <p:cNvPr id="83" name="Straight Arrow Connector 20"/>
          <p:cNvCxnSpPr/>
          <p:nvPr/>
        </p:nvCxnSpPr>
        <p:spPr>
          <a:xfrm flipV="1">
            <a:off x="7732881" y="5004182"/>
            <a:ext cx="717522" cy="296854"/>
          </a:xfrm>
          <a:prstGeom prst="straightConnector1">
            <a:avLst/>
          </a:prstGeom>
          <a:ln>
            <a:solidFill>
              <a:srgbClr val="000000"/>
            </a:solidFill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4" name="TextBox 21"/>
          <p:cNvSpPr txBox="1"/>
          <p:nvPr/>
        </p:nvSpPr>
        <p:spPr>
          <a:xfrm>
            <a:off x="8052170" y="5149856"/>
            <a:ext cx="7359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600 nm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60303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066" y="24217"/>
            <a:ext cx="7574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Approches</a:t>
            </a:r>
            <a:r>
              <a:rPr lang="en-US" sz="2800" b="1" i="1" dirty="0" smtClean="0">
                <a:solidFill>
                  <a:srgbClr val="000000"/>
                </a:solidFill>
              </a:rPr>
              <a:t> top-down: reconstruction de structure 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76632" y="752636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Multi-</a:t>
            </a:r>
            <a:r>
              <a:rPr lang="fr-FR" b="1" dirty="0" err="1" smtClean="0"/>
              <a:t>dimensional</a:t>
            </a:r>
            <a:r>
              <a:rPr lang="fr-FR" b="1" dirty="0" smtClean="0"/>
              <a:t> </a:t>
            </a:r>
            <a:r>
              <a:rPr lang="fr-FR" b="1" dirty="0" err="1" smtClean="0"/>
              <a:t>scaling</a:t>
            </a:r>
            <a:endParaRPr lang="fr-FR" b="1" dirty="0"/>
          </a:p>
        </p:txBody>
      </p:sp>
      <p:pic>
        <p:nvPicPr>
          <p:cNvPr id="4" name="Image 3" descr="md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6" y="2716546"/>
            <a:ext cx="1982820" cy="21271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8433" y="4994905"/>
            <a:ext cx="340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Coordonnées en 3D de N points: V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3646638" y="2289267"/>
            <a:ext cx="1495637" cy="1348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3646638" y="4092456"/>
            <a:ext cx="1636736" cy="1271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md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274" y="4621576"/>
            <a:ext cx="1727229" cy="1747082"/>
          </a:xfrm>
          <a:prstGeom prst="rect">
            <a:avLst/>
          </a:prstGeom>
        </p:spPr>
      </p:pic>
      <p:pic>
        <p:nvPicPr>
          <p:cNvPr id="11" name="Image 10" descr="mds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336" y="1328812"/>
            <a:ext cx="2036300" cy="192091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634470" y="937302"/>
            <a:ext cx="248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Matrice de Gram: G=V</a:t>
            </a:r>
            <a:r>
              <a:rPr lang="fr-FR" baseline="30000" dirty="0" smtClean="0"/>
              <a:t>T</a:t>
            </a:r>
            <a:r>
              <a:rPr lang="fr-FR" dirty="0" smtClean="0"/>
              <a:t>V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833491" y="6400018"/>
            <a:ext cx="433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Matrice des distances: D(</a:t>
            </a:r>
            <a:r>
              <a:rPr lang="fr-FR" dirty="0" err="1" smtClean="0"/>
              <a:t>i,j</a:t>
            </a:r>
            <a:r>
              <a:rPr lang="fr-FR" dirty="0" smtClean="0"/>
              <a:t>)=|| V(i,:)-V(j,</a:t>
            </a:r>
            <a:r>
              <a:rPr lang="fr-FR" dirty="0" smtClean="0">
                <a:sym typeface="Wingdings"/>
              </a:rPr>
              <a:t>:)||</a:t>
            </a:r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6634470" y="3249722"/>
            <a:ext cx="0" cy="118769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969652" y="3723124"/>
            <a:ext cx="79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G=f(D)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195653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066" y="24217"/>
            <a:ext cx="7574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Approches</a:t>
            </a:r>
            <a:r>
              <a:rPr lang="en-US" sz="2800" b="1" i="1" dirty="0" smtClean="0">
                <a:solidFill>
                  <a:srgbClr val="000000"/>
                </a:solidFill>
              </a:rPr>
              <a:t> top-down: reconstruction de structure 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76632" y="752636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Multi-</a:t>
            </a:r>
            <a:r>
              <a:rPr lang="fr-FR" b="1" dirty="0" err="1" smtClean="0"/>
              <a:t>dimensional</a:t>
            </a:r>
            <a:r>
              <a:rPr lang="fr-FR" b="1" dirty="0" smtClean="0"/>
              <a:t> </a:t>
            </a:r>
            <a:r>
              <a:rPr lang="fr-FR" b="1" dirty="0" err="1" smtClean="0"/>
              <a:t>scaling</a:t>
            </a:r>
            <a:endParaRPr lang="fr-FR" b="1" dirty="0"/>
          </a:p>
        </p:txBody>
      </p:sp>
      <p:pic>
        <p:nvPicPr>
          <p:cNvPr id="4" name="Image 3" descr="md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6" y="2716546"/>
            <a:ext cx="1982820" cy="21271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8433" y="4994905"/>
            <a:ext cx="340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Coordonnées en 3D de N points: V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3646638" y="2289267"/>
            <a:ext cx="1495637" cy="1348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3646638" y="4092456"/>
            <a:ext cx="1636736" cy="1271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md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274" y="4621576"/>
            <a:ext cx="1727229" cy="1747082"/>
          </a:xfrm>
          <a:prstGeom prst="rect">
            <a:avLst/>
          </a:prstGeom>
        </p:spPr>
      </p:pic>
      <p:pic>
        <p:nvPicPr>
          <p:cNvPr id="11" name="Image 10" descr="mds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336" y="1328812"/>
            <a:ext cx="2036300" cy="192091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634470" y="937302"/>
            <a:ext cx="248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Matrice de Gram: G=V</a:t>
            </a:r>
            <a:r>
              <a:rPr lang="fr-FR" baseline="30000" dirty="0" smtClean="0"/>
              <a:t>T</a:t>
            </a:r>
            <a:r>
              <a:rPr lang="fr-FR" dirty="0" smtClean="0"/>
              <a:t>V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833491" y="6400018"/>
            <a:ext cx="433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Matrice des distances: D(</a:t>
            </a:r>
            <a:r>
              <a:rPr lang="fr-FR" dirty="0" err="1" smtClean="0"/>
              <a:t>i,j</a:t>
            </a:r>
            <a:r>
              <a:rPr lang="fr-FR" dirty="0" smtClean="0"/>
              <a:t>)=|| V(i,:)-V(j,</a:t>
            </a:r>
            <a:r>
              <a:rPr lang="fr-FR" dirty="0" smtClean="0">
                <a:sym typeface="Wingdings"/>
              </a:rPr>
              <a:t>:)||</a:t>
            </a:r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6634470" y="3249722"/>
            <a:ext cx="0" cy="118769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969652" y="3723124"/>
            <a:ext cx="79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G=f(D)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3449087" y="2085428"/>
            <a:ext cx="1395312" cy="133279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520326" y="1885082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V(</a:t>
            </a:r>
            <a:r>
              <a:rPr lang="fr-FR" dirty="0" err="1" smtClean="0"/>
              <a:t>i,x</a:t>
            </a:r>
            <a:r>
              <a:rPr lang="fr-FR" dirty="0" smtClean="0"/>
              <a:t>/y/z)=E(</a:t>
            </a:r>
            <a:r>
              <a:rPr lang="fr-FR" dirty="0" err="1" smtClean="0"/>
              <a:t>i,x</a:t>
            </a:r>
            <a:r>
              <a:rPr lang="fr-FR" dirty="0" smtClean="0"/>
              <a:t>/y/z)[</a:t>
            </a:r>
            <a:r>
              <a:rPr lang="fr-FR" dirty="0" err="1" smtClean="0"/>
              <a:t>λ</a:t>
            </a:r>
            <a:r>
              <a:rPr lang="fr-FR" baseline="-25000" dirty="0" err="1" smtClean="0"/>
              <a:t>x</a:t>
            </a:r>
            <a:r>
              <a:rPr lang="fr-FR" baseline="-25000" dirty="0" smtClean="0"/>
              <a:t>/y/z</a:t>
            </a:r>
            <a:r>
              <a:rPr lang="fr-FR" dirty="0" smtClean="0"/>
              <a:t>]</a:t>
            </a:r>
            <a:r>
              <a:rPr lang="fr-FR" baseline="30000" dirty="0" smtClean="0"/>
              <a:t>1/2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79274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066" y="24217"/>
            <a:ext cx="7574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Approches</a:t>
            </a:r>
            <a:r>
              <a:rPr lang="en-US" sz="2800" b="1" i="1" dirty="0" smtClean="0">
                <a:solidFill>
                  <a:srgbClr val="000000"/>
                </a:solidFill>
              </a:rPr>
              <a:t> top-down: reconstruction de structure 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76632" y="752636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Multi-</a:t>
            </a:r>
            <a:r>
              <a:rPr lang="fr-FR" b="1" dirty="0" err="1" smtClean="0"/>
              <a:t>dimensional</a:t>
            </a:r>
            <a:r>
              <a:rPr lang="fr-FR" b="1" dirty="0" smtClean="0"/>
              <a:t> </a:t>
            </a:r>
            <a:r>
              <a:rPr lang="fr-FR" b="1" dirty="0" err="1" smtClean="0"/>
              <a:t>scaling</a:t>
            </a:r>
            <a:endParaRPr lang="fr-FR" b="1" dirty="0"/>
          </a:p>
        </p:txBody>
      </p:sp>
      <p:pic>
        <p:nvPicPr>
          <p:cNvPr id="4" name="Image 3" descr="mds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66" y="2716546"/>
            <a:ext cx="1982820" cy="212716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238433" y="4789683"/>
            <a:ext cx="3408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Coordonnées en 3D de N points: V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 flipV="1">
            <a:off x="3646638" y="2289267"/>
            <a:ext cx="1495637" cy="134847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3646638" y="4092456"/>
            <a:ext cx="1636736" cy="12717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" name="Image 9" descr="mds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274" y="4621576"/>
            <a:ext cx="1727229" cy="1747082"/>
          </a:xfrm>
          <a:prstGeom prst="rect">
            <a:avLst/>
          </a:prstGeom>
        </p:spPr>
      </p:pic>
      <p:pic>
        <p:nvPicPr>
          <p:cNvPr id="11" name="Image 10" descr="mds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336" y="1328812"/>
            <a:ext cx="2036300" cy="1920910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6634470" y="937302"/>
            <a:ext cx="24888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Matrice de Gram: G=V</a:t>
            </a:r>
            <a:r>
              <a:rPr lang="fr-FR" baseline="30000" dirty="0" smtClean="0"/>
              <a:t>T</a:t>
            </a:r>
            <a:r>
              <a:rPr lang="fr-FR" dirty="0" smtClean="0"/>
              <a:t>V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3833491" y="6400018"/>
            <a:ext cx="433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Matrice des distances: D(</a:t>
            </a:r>
            <a:r>
              <a:rPr lang="fr-FR" dirty="0" err="1" smtClean="0"/>
              <a:t>i,j</a:t>
            </a:r>
            <a:r>
              <a:rPr lang="fr-FR" dirty="0" smtClean="0"/>
              <a:t>)=|| V(i,:)-V(j,</a:t>
            </a:r>
            <a:r>
              <a:rPr lang="fr-FR" dirty="0" smtClean="0">
                <a:sym typeface="Wingdings"/>
              </a:rPr>
              <a:t>:)||</a:t>
            </a:r>
            <a:endParaRPr lang="fr-FR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6634470" y="3249722"/>
            <a:ext cx="0" cy="118769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6969652" y="3723124"/>
            <a:ext cx="79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G=f(D)</a:t>
            </a:r>
            <a:endParaRPr lang="fr-FR" dirty="0"/>
          </a:p>
        </p:txBody>
      </p:sp>
      <p:cxnSp>
        <p:nvCxnSpPr>
          <p:cNvPr id="8" name="Connecteur droit avec flèche 7"/>
          <p:cNvCxnSpPr/>
          <p:nvPr/>
        </p:nvCxnSpPr>
        <p:spPr>
          <a:xfrm flipH="1">
            <a:off x="3449087" y="2085428"/>
            <a:ext cx="1395312" cy="1332792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1520326" y="1885082"/>
            <a:ext cx="27751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V(</a:t>
            </a:r>
            <a:r>
              <a:rPr lang="fr-FR" dirty="0" err="1" smtClean="0"/>
              <a:t>i,x</a:t>
            </a:r>
            <a:r>
              <a:rPr lang="fr-FR" dirty="0" smtClean="0"/>
              <a:t>/y/z)=E(</a:t>
            </a:r>
            <a:r>
              <a:rPr lang="fr-FR" dirty="0" err="1" smtClean="0"/>
              <a:t>i,x</a:t>
            </a:r>
            <a:r>
              <a:rPr lang="fr-FR" dirty="0" smtClean="0"/>
              <a:t>/y/z)[</a:t>
            </a:r>
            <a:r>
              <a:rPr lang="fr-FR" dirty="0" err="1" smtClean="0"/>
              <a:t>λ</a:t>
            </a:r>
            <a:r>
              <a:rPr lang="fr-FR" baseline="-25000" dirty="0" err="1" smtClean="0"/>
              <a:t>x</a:t>
            </a:r>
            <a:r>
              <a:rPr lang="fr-FR" baseline="-25000" dirty="0" smtClean="0"/>
              <a:t>/y/z</a:t>
            </a:r>
            <a:r>
              <a:rPr lang="fr-FR" dirty="0" smtClean="0"/>
              <a:t>]</a:t>
            </a:r>
            <a:r>
              <a:rPr lang="fr-FR" baseline="30000" dirty="0" smtClean="0"/>
              <a:t>1/2</a:t>
            </a:r>
            <a:endParaRPr lang="fr-FR" dirty="0"/>
          </a:p>
        </p:txBody>
      </p:sp>
      <p:pic>
        <p:nvPicPr>
          <p:cNvPr id="17" name="Image 16" descr="experimental_1200_1350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064" y="5539651"/>
            <a:ext cx="1266695" cy="1229699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 flipV="1">
            <a:off x="3646638" y="5738847"/>
            <a:ext cx="1636736" cy="235198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997805" y="5539651"/>
            <a:ext cx="5055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???</a:t>
            </a:r>
            <a:endParaRPr lang="fr-FR" b="1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164923" y="5908908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 de contacts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640109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066" y="24217"/>
            <a:ext cx="75746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Approches</a:t>
            </a:r>
            <a:r>
              <a:rPr lang="en-US" sz="2800" b="1" i="1" dirty="0" smtClean="0">
                <a:solidFill>
                  <a:srgbClr val="000000"/>
                </a:solidFill>
              </a:rPr>
              <a:t> top-down: reconstruction de structure 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76632" y="752636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Multi-</a:t>
            </a:r>
            <a:r>
              <a:rPr lang="fr-FR" b="1" dirty="0" err="1" smtClean="0"/>
              <a:t>dimensional</a:t>
            </a:r>
            <a:r>
              <a:rPr lang="fr-FR" b="1" dirty="0" smtClean="0"/>
              <a:t> </a:t>
            </a:r>
            <a:r>
              <a:rPr lang="fr-FR" b="1" dirty="0" err="1" smtClean="0"/>
              <a:t>scaling</a:t>
            </a:r>
            <a:endParaRPr lang="fr-FR" b="1" dirty="0"/>
          </a:p>
        </p:txBody>
      </p:sp>
      <p:pic>
        <p:nvPicPr>
          <p:cNvPr id="10" name="Image 9" descr="md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78" y="1234716"/>
            <a:ext cx="1727229" cy="1747082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5761844" y="2981798"/>
            <a:ext cx="2223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Matrice des distances</a:t>
            </a:r>
            <a:endParaRPr lang="fr-FR" dirty="0"/>
          </a:p>
        </p:txBody>
      </p:sp>
      <p:pic>
        <p:nvPicPr>
          <p:cNvPr id="17" name="Image 16" descr="experimental_1200_135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602" y="1357486"/>
            <a:ext cx="1266695" cy="1229699"/>
          </a:xfrm>
          <a:prstGeom prst="rect">
            <a:avLst/>
          </a:prstGeom>
        </p:spPr>
      </p:pic>
      <p:cxnSp>
        <p:nvCxnSpPr>
          <p:cNvPr id="18" name="Connecteur droit avec flèche 17"/>
          <p:cNvCxnSpPr/>
          <p:nvPr/>
        </p:nvCxnSpPr>
        <p:spPr>
          <a:xfrm>
            <a:off x="2874024" y="2022708"/>
            <a:ext cx="2626151" cy="0"/>
          </a:xfrm>
          <a:prstGeom prst="straightConnector1">
            <a:avLst/>
          </a:prstGeom>
          <a:ln w="3810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ZoneTexte 18"/>
          <p:cNvSpPr txBox="1"/>
          <p:nvPr/>
        </p:nvSpPr>
        <p:spPr>
          <a:xfrm>
            <a:off x="3135532" y="2179470"/>
            <a:ext cx="26263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0000"/>
                </a:solidFill>
              </a:rPr>
              <a:t>Loi phénoménologique</a:t>
            </a:r>
          </a:p>
          <a:p>
            <a:endParaRPr lang="fr-FR" b="1" dirty="0">
              <a:solidFill>
                <a:srgbClr val="FF0000"/>
              </a:solidFill>
            </a:endParaRPr>
          </a:p>
          <a:p>
            <a:r>
              <a:rPr lang="fr-FR" b="1" dirty="0" smtClean="0">
                <a:solidFill>
                  <a:srgbClr val="FF0000"/>
                </a:solidFill>
              </a:rPr>
              <a:t>Ex: D(</a:t>
            </a:r>
            <a:r>
              <a:rPr lang="fr-FR" b="1" dirty="0" err="1" smtClean="0">
                <a:solidFill>
                  <a:srgbClr val="FF0000"/>
                </a:solidFill>
              </a:rPr>
              <a:t>i,j</a:t>
            </a:r>
            <a:r>
              <a:rPr lang="fr-FR" b="1" dirty="0" smtClean="0">
                <a:solidFill>
                  <a:srgbClr val="FF0000"/>
                </a:solidFill>
              </a:rPr>
              <a:t>)= α/D(</a:t>
            </a:r>
            <a:r>
              <a:rPr lang="fr-FR" b="1" dirty="0" err="1" smtClean="0">
                <a:solidFill>
                  <a:srgbClr val="FF0000"/>
                </a:solidFill>
              </a:rPr>
              <a:t>i,j</a:t>
            </a:r>
            <a:r>
              <a:rPr lang="fr-FR" b="1" dirty="0" smtClean="0">
                <a:solidFill>
                  <a:srgbClr val="FF0000"/>
                </a:solidFill>
              </a:rPr>
              <a:t>)</a:t>
            </a:r>
            <a:r>
              <a:rPr lang="fr-FR" b="1" baseline="30000" dirty="0" smtClean="0">
                <a:solidFill>
                  <a:srgbClr val="FF0000"/>
                </a:solidFill>
              </a:rPr>
              <a:t>β</a:t>
            </a:r>
            <a:endParaRPr lang="fr-FR" b="1" baseline="30000" dirty="0">
              <a:solidFill>
                <a:srgbClr val="FF0000"/>
              </a:solidFill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911847" y="2641135"/>
            <a:ext cx="1826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Carte de contacts</a:t>
            </a:r>
            <a:endParaRPr lang="fr-FR" dirty="0"/>
          </a:p>
        </p:txBody>
      </p:sp>
      <p:pic>
        <p:nvPicPr>
          <p:cNvPr id="21" name="Image 20" descr="mds4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3" y="3351130"/>
            <a:ext cx="6718300" cy="3048000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2038097" y="6399130"/>
            <a:ext cx="4856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Visualisation des données: structure « moyenne »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494238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3528" y="1717"/>
            <a:ext cx="59821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Nécessité</a:t>
            </a:r>
            <a:r>
              <a:rPr lang="en-US" sz="2800" b="1" i="1" dirty="0" smtClean="0">
                <a:solidFill>
                  <a:srgbClr val="000000"/>
                </a:solidFill>
              </a:rPr>
              <a:t> et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apport</a:t>
            </a:r>
            <a:r>
              <a:rPr lang="en-US" sz="2800" b="1" i="1" dirty="0" smtClean="0">
                <a:solidFill>
                  <a:srgbClr val="000000"/>
                </a:solidFill>
              </a:rPr>
              <a:t> de la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modélisation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32646" y="982685"/>
            <a:ext cx="47628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smtClean="0"/>
              <a:t>Mieux comprendre l’organisation 3D</a:t>
            </a:r>
          </a:p>
          <a:p>
            <a:pPr marL="285750" indent="-285750">
              <a:buFont typeface="Arial"/>
              <a:buChar char="•"/>
            </a:pPr>
            <a:endParaRPr lang="fr-FR" b="1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FF0000"/>
                </a:solidFill>
              </a:rPr>
              <a:t>Disséquer les mécanismes sous-jacents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Visualiser/Analyser les données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>
                <a:solidFill>
                  <a:srgbClr val="FF0000"/>
                </a:solidFill>
              </a:rPr>
              <a:t>Guider de nouvelles expériences/découvertes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4440" y="3288934"/>
            <a:ext cx="873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 </a:t>
            </a:r>
            <a:r>
              <a:rPr lang="fr-FR" i="1" dirty="0" smtClean="0"/>
              <a:t>Différence entre un bon et un mauvais modèle ?»</a:t>
            </a:r>
            <a:r>
              <a:rPr lang="fr-FR" dirty="0" smtClean="0"/>
              <a:t>: apporter une plus-value aux expériences et amener à de nouvelles découvertes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54652" y="522141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 approches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351651" y="4413039"/>
            <a:ext cx="6553265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Bottom</a:t>
            </a:r>
            <a:r>
              <a:rPr lang="fr-FR" b="1" dirty="0" smtClean="0"/>
              <a:t>-up/</a:t>
            </a:r>
            <a:r>
              <a:rPr lang="fr-FR" b="1" dirty="0" err="1" smtClean="0"/>
              <a:t>hypothesis-driven</a:t>
            </a:r>
            <a:r>
              <a:rPr lang="fr-FR" dirty="0" smtClean="0"/>
              <a:t>: approche mécanistique basée sur des principes élémentaires physiques/chimiques/biologiques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351651" y="5851193"/>
            <a:ext cx="655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Top-down/data-</a:t>
            </a:r>
            <a:r>
              <a:rPr lang="fr-FR" b="1" dirty="0" err="1" smtClean="0"/>
              <a:t>driven</a:t>
            </a:r>
            <a:r>
              <a:rPr lang="fr-FR" dirty="0" smtClean="0"/>
              <a:t>: incorporation de contraintes « expérimentales » et minimisation de scores 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1793480" y="4892131"/>
            <a:ext cx="558171" cy="329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endCxn id="7" idx="1"/>
          </p:cNvCxnSpPr>
          <p:nvPr/>
        </p:nvCxnSpPr>
        <p:spPr>
          <a:xfrm>
            <a:off x="1793480" y="5590742"/>
            <a:ext cx="558171" cy="5836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746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3235" y="30294"/>
            <a:ext cx="6290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Approches</a:t>
            </a:r>
            <a:r>
              <a:rPr lang="en-US" sz="2800" b="1" i="1" dirty="0" smtClean="0">
                <a:solidFill>
                  <a:srgbClr val="000000"/>
                </a:solidFill>
              </a:rPr>
              <a:t> bottom-up: le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cercle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vertueux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88" y="1550575"/>
            <a:ext cx="2015989" cy="134063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-274928" y="2940694"/>
            <a:ext cx="384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Mécanismes élémentaires</a:t>
            </a:r>
          </a:p>
          <a:p>
            <a:pPr algn="ctr"/>
            <a:r>
              <a:rPr lang="fr-FR" dirty="0" smtClean="0"/>
              <a:t> physiques/chimiques/biologiques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381321" y="2276378"/>
            <a:ext cx="194632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modele_oral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31819" y="385125"/>
            <a:ext cx="1272133" cy="156675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507" y="2030640"/>
            <a:ext cx="1669303" cy="124297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575057" y="3273610"/>
            <a:ext cx="310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Modèles physiques/mathématiques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78242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3235" y="30294"/>
            <a:ext cx="6290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Approches</a:t>
            </a:r>
            <a:r>
              <a:rPr lang="en-US" sz="2800" b="1" i="1" dirty="0" smtClean="0">
                <a:solidFill>
                  <a:srgbClr val="000000"/>
                </a:solidFill>
              </a:rPr>
              <a:t> bottom-up: le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cercle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vertueux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88" y="1550575"/>
            <a:ext cx="2015989" cy="134063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-274928" y="2940694"/>
            <a:ext cx="384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Mécanismes élémentaires</a:t>
            </a:r>
          </a:p>
          <a:p>
            <a:pPr algn="ctr"/>
            <a:r>
              <a:rPr lang="fr-FR" dirty="0" smtClean="0"/>
              <a:t> physiques/chimiques/biologiques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381321" y="2276378"/>
            <a:ext cx="194632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modele_oral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31819" y="385125"/>
            <a:ext cx="1272133" cy="156675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507" y="2030640"/>
            <a:ext cx="1669303" cy="124297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575057" y="3273610"/>
            <a:ext cx="310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Modèles physiques/mathématiques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6878102" y="4041395"/>
            <a:ext cx="0" cy="10098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300199" y="4239968"/>
            <a:ext cx="2747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Simulations numériques, inférence des paramètres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613" y="4009921"/>
            <a:ext cx="1318394" cy="1318394"/>
          </a:xfrm>
          <a:prstGeom prst="rect">
            <a:avLst/>
          </a:prstGeom>
        </p:spPr>
      </p:pic>
      <p:pic>
        <p:nvPicPr>
          <p:cNvPr id="21" name="Image 20" descr="infsc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11" y="5179856"/>
            <a:ext cx="1587781" cy="1391886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6259984" y="645567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prédictions</a:t>
            </a:r>
            <a:endParaRPr lang="fr-FR" dirty="0"/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3568232" y="5905385"/>
            <a:ext cx="175941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Image 24" descr="experimental_1200_1350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11" y="5179856"/>
            <a:ext cx="1266695" cy="122969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36855" y="6428775"/>
            <a:ext cx="426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Comparaison avec données expérimentales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32066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3235" y="30294"/>
            <a:ext cx="6290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Approches</a:t>
            </a:r>
            <a:r>
              <a:rPr lang="en-US" sz="2800" b="1" i="1" dirty="0" smtClean="0">
                <a:solidFill>
                  <a:srgbClr val="000000"/>
                </a:solidFill>
              </a:rPr>
              <a:t> bottom-up: le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cercle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vertueux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88" y="1550575"/>
            <a:ext cx="2015989" cy="134063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-274928" y="2940694"/>
            <a:ext cx="384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Mécanismes élémentaires</a:t>
            </a:r>
          </a:p>
          <a:p>
            <a:pPr algn="ctr"/>
            <a:r>
              <a:rPr lang="fr-FR" dirty="0" smtClean="0"/>
              <a:t> physiques/chimiques/biologiques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381321" y="2276378"/>
            <a:ext cx="194632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modele_oral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31819" y="385125"/>
            <a:ext cx="1272133" cy="156675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507" y="2030640"/>
            <a:ext cx="1669303" cy="124297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575057" y="3273610"/>
            <a:ext cx="310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Modèles physiques/mathématiques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6878102" y="4041395"/>
            <a:ext cx="0" cy="10098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4300199" y="4239968"/>
            <a:ext cx="2747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Simulations numériques, inférence des paramètres</a:t>
            </a:r>
            <a:endParaRPr lang="fr-FR" dirty="0"/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613" y="4009921"/>
            <a:ext cx="1318394" cy="1318394"/>
          </a:xfrm>
          <a:prstGeom prst="rect">
            <a:avLst/>
          </a:prstGeom>
        </p:spPr>
      </p:pic>
      <p:pic>
        <p:nvPicPr>
          <p:cNvPr id="21" name="Image 20" descr="infsc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11" y="5179856"/>
            <a:ext cx="1587781" cy="1391886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6259984" y="6455677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prédictions</a:t>
            </a:r>
            <a:endParaRPr lang="fr-FR" dirty="0"/>
          </a:p>
        </p:txBody>
      </p:sp>
      <p:cxnSp>
        <p:nvCxnSpPr>
          <p:cNvPr id="24" name="Connecteur droit avec flèche 23"/>
          <p:cNvCxnSpPr/>
          <p:nvPr/>
        </p:nvCxnSpPr>
        <p:spPr>
          <a:xfrm>
            <a:off x="3568232" y="5905385"/>
            <a:ext cx="1759411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Image 24" descr="experimental_1200_1350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11" y="5179856"/>
            <a:ext cx="1266695" cy="122969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36855" y="6428775"/>
            <a:ext cx="4263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Comparaison avec données expérimentales</a:t>
            </a:r>
            <a:endParaRPr lang="fr-FR" dirty="0"/>
          </a:p>
        </p:txBody>
      </p:sp>
      <p:cxnSp>
        <p:nvCxnSpPr>
          <p:cNvPr id="28" name="Connecteur droit avec flèche 27"/>
          <p:cNvCxnSpPr/>
          <p:nvPr/>
        </p:nvCxnSpPr>
        <p:spPr>
          <a:xfrm flipH="1" flipV="1">
            <a:off x="2935977" y="3711485"/>
            <a:ext cx="1517471" cy="2193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ZoneTexte 28"/>
          <p:cNvSpPr txBox="1"/>
          <p:nvPr/>
        </p:nvSpPr>
        <p:spPr>
          <a:xfrm>
            <a:off x="916509" y="4571940"/>
            <a:ext cx="2464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Amélioration du modèle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21299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3235" y="30294"/>
            <a:ext cx="62903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Approches</a:t>
            </a:r>
            <a:r>
              <a:rPr lang="en-US" sz="2800" b="1" i="1" dirty="0" smtClean="0">
                <a:solidFill>
                  <a:srgbClr val="000000"/>
                </a:solidFill>
              </a:rPr>
              <a:t> bottom-up: le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cercle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vertueux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88" y="1550575"/>
            <a:ext cx="2015989" cy="134063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-274928" y="2940694"/>
            <a:ext cx="3843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Mécanismes élémentaires</a:t>
            </a:r>
          </a:p>
          <a:p>
            <a:pPr algn="ctr"/>
            <a:r>
              <a:rPr lang="fr-FR" dirty="0" smtClean="0"/>
              <a:t> physiques/chimiques/biologiques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3381321" y="2276378"/>
            <a:ext cx="194632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3" descr="modele_oral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31819" y="385125"/>
            <a:ext cx="1272133" cy="1566757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4507" y="2030640"/>
            <a:ext cx="1669303" cy="124297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5575057" y="3273610"/>
            <a:ext cx="3100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Modèles physiques/mathématiques</a:t>
            </a:r>
            <a:endParaRPr lang="fr-FR" dirty="0"/>
          </a:p>
        </p:txBody>
      </p:sp>
      <p:cxnSp>
        <p:nvCxnSpPr>
          <p:cNvPr id="17" name="Connecteur droit avec flèche 16"/>
          <p:cNvCxnSpPr/>
          <p:nvPr/>
        </p:nvCxnSpPr>
        <p:spPr>
          <a:xfrm>
            <a:off x="6878102" y="4041395"/>
            <a:ext cx="0" cy="100985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Imag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613" y="4009921"/>
            <a:ext cx="1318394" cy="1318394"/>
          </a:xfrm>
          <a:prstGeom prst="rect">
            <a:avLst/>
          </a:prstGeom>
        </p:spPr>
      </p:pic>
      <p:pic>
        <p:nvPicPr>
          <p:cNvPr id="21" name="Image 20" descr="infsc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211" y="5179856"/>
            <a:ext cx="1587781" cy="1391886"/>
          </a:xfrm>
          <a:prstGeom prst="rect">
            <a:avLst/>
          </a:prstGeom>
        </p:spPr>
      </p:pic>
      <p:sp>
        <p:nvSpPr>
          <p:cNvPr id="22" name="ZoneTexte 21"/>
          <p:cNvSpPr txBox="1"/>
          <p:nvPr/>
        </p:nvSpPr>
        <p:spPr>
          <a:xfrm>
            <a:off x="4752842" y="6478113"/>
            <a:ext cx="4391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Nouvelles prédictions/guidage d’expériences</a:t>
            </a:r>
            <a:endParaRPr lang="fr-FR" dirty="0"/>
          </a:p>
        </p:txBody>
      </p:sp>
      <p:cxnSp>
        <p:nvCxnSpPr>
          <p:cNvPr id="7" name="Connecteur droit avec flèche 6"/>
          <p:cNvCxnSpPr/>
          <p:nvPr/>
        </p:nvCxnSpPr>
        <p:spPr>
          <a:xfrm flipH="1">
            <a:off x="3051436" y="5888890"/>
            <a:ext cx="252362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3" name="Image 22" descr="experimental_1200_1350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11" y="5179856"/>
            <a:ext cx="1266695" cy="1229699"/>
          </a:xfrm>
          <a:prstGeom prst="rect">
            <a:avLst/>
          </a:prstGeom>
        </p:spPr>
      </p:pic>
      <p:sp>
        <p:nvSpPr>
          <p:cNvPr id="27" name="ZoneTexte 26"/>
          <p:cNvSpPr txBox="1"/>
          <p:nvPr/>
        </p:nvSpPr>
        <p:spPr>
          <a:xfrm>
            <a:off x="629988" y="6444363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Nouvelles expériences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 flipH="1" flipV="1">
            <a:off x="1632931" y="3919941"/>
            <a:ext cx="32988" cy="966358"/>
          </a:xfrm>
          <a:prstGeom prst="straightConnector1">
            <a:avLst/>
          </a:prstGeom>
          <a:ln>
            <a:prstDash val="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9727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7545" y="30294"/>
            <a:ext cx="592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quelle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échelle</a:t>
            </a:r>
            <a:r>
              <a:rPr lang="en-US" sz="2800" b="1" i="1" dirty="0" smtClean="0">
                <a:solidFill>
                  <a:srgbClr val="000000"/>
                </a:solidFill>
              </a:rPr>
              <a:t> faire la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modélisation</a:t>
            </a:r>
            <a:r>
              <a:rPr lang="en-US" sz="2800" b="1" i="1" dirty="0" smtClean="0">
                <a:solidFill>
                  <a:srgbClr val="000000"/>
                </a:solidFill>
              </a:rPr>
              <a:t>?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119503" y="1307729"/>
            <a:ext cx="236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l’échelle de l’atome?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551" y="672690"/>
            <a:ext cx="1764250" cy="172273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18233" y="3503734"/>
            <a:ext cx="322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l’échelle de la paire de bases?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504" y="2513448"/>
            <a:ext cx="4411176" cy="2462907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86036" y="5868269"/>
            <a:ext cx="51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l’échelle de nucléosomes/région chromatinienne?</a:t>
            </a:r>
            <a:endParaRPr lang="fr-FR" dirty="0"/>
          </a:p>
        </p:txBody>
      </p:sp>
      <p:grpSp>
        <p:nvGrpSpPr>
          <p:cNvPr id="10" name="Grouper 9"/>
          <p:cNvGrpSpPr/>
          <p:nvPr/>
        </p:nvGrpSpPr>
        <p:grpSpPr>
          <a:xfrm>
            <a:off x="5984286" y="5262912"/>
            <a:ext cx="1641053" cy="1332458"/>
            <a:chOff x="4191266" y="668985"/>
            <a:chExt cx="4952734" cy="4021388"/>
          </a:xfrm>
        </p:grpSpPr>
        <p:pic>
          <p:nvPicPr>
            <p:cNvPr id="11" name="Picture 3" descr="modele_oral2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656939" y="203312"/>
              <a:ext cx="4021388" cy="4952734"/>
            </a:xfrm>
            <a:prstGeom prst="rect">
              <a:avLst/>
            </a:prstGeom>
          </p:spPr>
        </p:pic>
        <p:cxnSp>
          <p:nvCxnSpPr>
            <p:cNvPr id="12" name="Straight Arrow Connector 25"/>
            <p:cNvCxnSpPr/>
            <p:nvPr/>
          </p:nvCxnSpPr>
          <p:spPr>
            <a:xfrm flipV="1">
              <a:off x="6978932" y="3945467"/>
              <a:ext cx="844268" cy="23404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4"/>
            <p:cNvSpPr txBox="1"/>
            <p:nvPr/>
          </p:nvSpPr>
          <p:spPr>
            <a:xfrm>
              <a:off x="8451926" y="937375"/>
              <a:ext cx="644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10kb</a:t>
              </a:r>
              <a:endParaRPr lang="fr-FR" dirty="0"/>
            </a:p>
          </p:txBody>
        </p:sp>
        <p:cxnSp>
          <p:nvCxnSpPr>
            <p:cNvPr id="16" name="Connecteur droit avec flèche 15"/>
            <p:cNvCxnSpPr>
              <a:stCxn id="15" idx="1"/>
            </p:cNvCxnSpPr>
            <p:nvPr/>
          </p:nvCxnSpPr>
          <p:spPr>
            <a:xfrm flipH="1">
              <a:off x="8009467" y="1122041"/>
              <a:ext cx="442459" cy="632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23532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2389822" y="21419"/>
            <a:ext cx="40650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Une organisation hiérarchique</a:t>
            </a:r>
            <a:endParaRPr lang="fr-FR" sz="2400" b="1" dirty="0"/>
          </a:p>
        </p:txBody>
      </p:sp>
      <p:pic>
        <p:nvPicPr>
          <p:cNvPr id="4" name="Imag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0" y="713917"/>
            <a:ext cx="5049441" cy="59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9726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7545" y="30294"/>
            <a:ext cx="592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quelle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échelle</a:t>
            </a:r>
            <a:r>
              <a:rPr lang="en-US" sz="2800" b="1" i="1" dirty="0" smtClean="0">
                <a:solidFill>
                  <a:srgbClr val="000000"/>
                </a:solidFill>
              </a:rPr>
              <a:t> faire la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modélisation</a:t>
            </a:r>
            <a:r>
              <a:rPr lang="en-US" sz="2800" b="1" i="1" dirty="0" smtClean="0">
                <a:solidFill>
                  <a:srgbClr val="000000"/>
                </a:solidFill>
              </a:rPr>
              <a:t>?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76929" y="1677061"/>
            <a:ext cx="4658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≈50 atomes par </a:t>
            </a:r>
            <a:r>
              <a:rPr lang="fr-FR" dirty="0" err="1" smtClean="0"/>
              <a:t>bp</a:t>
            </a:r>
            <a:r>
              <a:rPr lang="fr-FR" dirty="0"/>
              <a:t> </a:t>
            </a:r>
            <a:r>
              <a:rPr lang="fr-FR" dirty="0" smtClean="0"/>
              <a:t>+ solvant: 2.10</a:t>
            </a:r>
            <a:r>
              <a:rPr lang="fr-FR" baseline="30000" dirty="0" smtClean="0"/>
              <a:t>11</a:t>
            </a:r>
            <a:r>
              <a:rPr lang="fr-FR" dirty="0" smtClean="0"/>
              <a:t> + 4.10</a:t>
            </a:r>
            <a:r>
              <a:rPr lang="fr-FR" baseline="30000" dirty="0" smtClean="0"/>
              <a:t>13</a:t>
            </a:r>
            <a:r>
              <a:rPr lang="fr-FR" dirty="0" smtClean="0"/>
              <a:t> !!!!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433178" y="2072263"/>
            <a:ext cx="3565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Simulation de quelques ms pour une (petite) protéine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1119503" y="3906738"/>
            <a:ext cx="1234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≈10</a:t>
            </a:r>
            <a:r>
              <a:rPr lang="fr-FR" baseline="30000" dirty="0" smtClean="0"/>
              <a:t>6-9</a:t>
            </a:r>
            <a:r>
              <a:rPr lang="fr-FR" dirty="0" smtClean="0"/>
              <a:t> </a:t>
            </a:r>
            <a:r>
              <a:rPr lang="fr-FR" dirty="0" err="1" smtClean="0"/>
              <a:t>bp</a:t>
            </a:r>
            <a:r>
              <a:rPr lang="fr-FR" dirty="0" smtClean="0"/>
              <a:t> !!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712222" y="4276070"/>
            <a:ext cx="35652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Simulation de </a:t>
            </a:r>
            <a:r>
              <a:rPr lang="fr-FR" dirty="0" err="1" smtClean="0"/>
              <a:t>qq</a:t>
            </a:r>
            <a:r>
              <a:rPr lang="fr-FR" dirty="0" smtClean="0"/>
              <a:t> </a:t>
            </a:r>
            <a:r>
              <a:rPr lang="fr-FR" dirty="0" err="1" smtClean="0"/>
              <a:t>kbp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119503" y="1307729"/>
            <a:ext cx="236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l’échelle de l’atome?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551" y="672690"/>
            <a:ext cx="1764250" cy="172273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18233" y="3503734"/>
            <a:ext cx="322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l’échelle de la paire de bases?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504" y="2513448"/>
            <a:ext cx="4411176" cy="246290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86036" y="5868269"/>
            <a:ext cx="51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l’échelle de nucléosomes/région chromatinienne?</a:t>
            </a:r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5984286" y="5262912"/>
            <a:ext cx="1641053" cy="1332458"/>
            <a:chOff x="4191266" y="668985"/>
            <a:chExt cx="4952734" cy="4021388"/>
          </a:xfrm>
        </p:grpSpPr>
        <p:pic>
          <p:nvPicPr>
            <p:cNvPr id="17" name="Picture 3" descr="modele_oral2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656939" y="203312"/>
              <a:ext cx="4021388" cy="4952734"/>
            </a:xfrm>
            <a:prstGeom prst="rect">
              <a:avLst/>
            </a:prstGeom>
          </p:spPr>
        </p:pic>
        <p:cxnSp>
          <p:nvCxnSpPr>
            <p:cNvPr id="18" name="Straight Arrow Connector 25"/>
            <p:cNvCxnSpPr/>
            <p:nvPr/>
          </p:nvCxnSpPr>
          <p:spPr>
            <a:xfrm flipV="1">
              <a:off x="6978932" y="3945467"/>
              <a:ext cx="844268" cy="23404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8451926" y="937375"/>
              <a:ext cx="644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10kb</a:t>
              </a:r>
              <a:endParaRPr lang="fr-FR" dirty="0"/>
            </a:p>
          </p:txBody>
        </p:sp>
        <p:cxnSp>
          <p:nvCxnSpPr>
            <p:cNvPr id="20" name="Connecteur droit avec flèche 19"/>
            <p:cNvCxnSpPr>
              <a:stCxn id="19" idx="1"/>
            </p:cNvCxnSpPr>
            <p:nvPr/>
          </p:nvCxnSpPr>
          <p:spPr>
            <a:xfrm flipH="1">
              <a:off x="8009467" y="1122041"/>
              <a:ext cx="442459" cy="632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ZoneTexte 20"/>
          <p:cNvSpPr txBox="1"/>
          <p:nvPr/>
        </p:nvSpPr>
        <p:spPr>
          <a:xfrm>
            <a:off x="1271903" y="624143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≈10</a:t>
            </a:r>
            <a:r>
              <a:rPr lang="fr-FR" baseline="30000" dirty="0"/>
              <a:t>3</a:t>
            </a:r>
            <a:r>
              <a:rPr lang="fr-FR" baseline="30000" dirty="0" smtClean="0"/>
              <a:t>-</a:t>
            </a:r>
            <a:r>
              <a:rPr lang="fr-FR" baseline="30000" dirty="0"/>
              <a:t>6</a:t>
            </a:r>
            <a:r>
              <a:rPr lang="fr-FR" dirty="0" smtClean="0"/>
              <a:t> particules</a:t>
            </a:r>
            <a:endParaRPr lang="fr-FR" dirty="0"/>
          </a:p>
        </p:txBody>
      </p:sp>
      <p:sp>
        <p:nvSpPr>
          <p:cNvPr id="22" name="ZoneTexte 21"/>
          <p:cNvSpPr txBox="1"/>
          <p:nvPr/>
        </p:nvSpPr>
        <p:spPr>
          <a:xfrm>
            <a:off x="232670" y="6488668"/>
            <a:ext cx="5540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Simulation du génome entier durant quelques heures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5754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7545" y="30294"/>
            <a:ext cx="592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quelle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échelle</a:t>
            </a:r>
            <a:r>
              <a:rPr lang="en-US" sz="2800" b="1" i="1" dirty="0" smtClean="0">
                <a:solidFill>
                  <a:srgbClr val="000000"/>
                </a:solidFill>
              </a:rPr>
              <a:t> faire la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modélisation</a:t>
            </a:r>
            <a:r>
              <a:rPr lang="en-US" sz="2800" b="1" i="1" dirty="0" smtClean="0">
                <a:solidFill>
                  <a:srgbClr val="000000"/>
                </a:solidFill>
              </a:rPr>
              <a:t>?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119503" y="1307729"/>
            <a:ext cx="236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l’échelle de l’atome?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551" y="672690"/>
            <a:ext cx="1764250" cy="172273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18233" y="3503734"/>
            <a:ext cx="322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l’échelle de la paire de bases?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504" y="2513448"/>
            <a:ext cx="4411176" cy="246290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86036" y="5868269"/>
            <a:ext cx="51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l’échelle de nucléosomes/région chromatinienne?</a:t>
            </a:r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5984286" y="5262912"/>
            <a:ext cx="1641053" cy="1332458"/>
            <a:chOff x="4191266" y="668985"/>
            <a:chExt cx="4952734" cy="4021388"/>
          </a:xfrm>
        </p:grpSpPr>
        <p:pic>
          <p:nvPicPr>
            <p:cNvPr id="17" name="Picture 3" descr="modele_oral2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656939" y="203312"/>
              <a:ext cx="4021388" cy="4952734"/>
            </a:xfrm>
            <a:prstGeom prst="rect">
              <a:avLst/>
            </a:prstGeom>
          </p:spPr>
        </p:pic>
        <p:cxnSp>
          <p:nvCxnSpPr>
            <p:cNvPr id="18" name="Straight Arrow Connector 25"/>
            <p:cNvCxnSpPr/>
            <p:nvPr/>
          </p:nvCxnSpPr>
          <p:spPr>
            <a:xfrm flipV="1">
              <a:off x="6978932" y="3945467"/>
              <a:ext cx="844268" cy="23404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8451926" y="937375"/>
              <a:ext cx="644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10kb</a:t>
              </a:r>
              <a:endParaRPr lang="fr-FR" dirty="0"/>
            </a:p>
          </p:txBody>
        </p:sp>
        <p:cxnSp>
          <p:nvCxnSpPr>
            <p:cNvPr id="20" name="Connecteur droit avec flèche 19"/>
            <p:cNvCxnSpPr>
              <a:stCxn id="19" idx="1"/>
            </p:cNvCxnSpPr>
            <p:nvPr/>
          </p:nvCxnSpPr>
          <p:spPr>
            <a:xfrm flipH="1">
              <a:off x="8009467" y="1122041"/>
              <a:ext cx="442459" cy="632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ZoneTexte 22"/>
          <p:cNvSpPr txBox="1"/>
          <p:nvPr/>
        </p:nvSpPr>
        <p:spPr>
          <a:xfrm>
            <a:off x="712222" y="3910284"/>
            <a:ext cx="8274671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Dépend de la question et des ressources (numériques)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881920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7545" y="30294"/>
            <a:ext cx="592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quelle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échelle</a:t>
            </a:r>
            <a:r>
              <a:rPr lang="en-US" sz="2800" b="1" i="1" dirty="0" smtClean="0">
                <a:solidFill>
                  <a:srgbClr val="000000"/>
                </a:solidFill>
              </a:rPr>
              <a:t> faire la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modélisation</a:t>
            </a:r>
            <a:r>
              <a:rPr lang="en-US" sz="2800" b="1" i="1" dirty="0" smtClean="0">
                <a:solidFill>
                  <a:srgbClr val="000000"/>
                </a:solidFill>
              </a:rPr>
              <a:t>?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119503" y="1307729"/>
            <a:ext cx="236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l’échelle de l’atome?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551" y="672690"/>
            <a:ext cx="1764250" cy="172273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18233" y="3503734"/>
            <a:ext cx="322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l’échelle de la paire de bases?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504" y="2513448"/>
            <a:ext cx="4411176" cy="246290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86036" y="5868269"/>
            <a:ext cx="51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l’échelle de nucléosomes/région chromatinienne?</a:t>
            </a:r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5984286" y="5262912"/>
            <a:ext cx="1641053" cy="1332458"/>
            <a:chOff x="4191266" y="668985"/>
            <a:chExt cx="4952734" cy="4021388"/>
          </a:xfrm>
        </p:grpSpPr>
        <p:pic>
          <p:nvPicPr>
            <p:cNvPr id="17" name="Picture 3" descr="modele_oral2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656939" y="203312"/>
              <a:ext cx="4021388" cy="4952734"/>
            </a:xfrm>
            <a:prstGeom prst="rect">
              <a:avLst/>
            </a:prstGeom>
          </p:spPr>
        </p:pic>
        <p:cxnSp>
          <p:nvCxnSpPr>
            <p:cNvPr id="18" name="Straight Arrow Connector 25"/>
            <p:cNvCxnSpPr/>
            <p:nvPr/>
          </p:nvCxnSpPr>
          <p:spPr>
            <a:xfrm flipV="1">
              <a:off x="6978932" y="3945467"/>
              <a:ext cx="844268" cy="23404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8451926" y="937375"/>
              <a:ext cx="644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10kb</a:t>
              </a:r>
              <a:endParaRPr lang="fr-FR" dirty="0"/>
            </a:p>
          </p:txBody>
        </p:sp>
        <p:cxnSp>
          <p:nvCxnSpPr>
            <p:cNvPr id="20" name="Connecteur droit avec flèche 19"/>
            <p:cNvCxnSpPr>
              <a:stCxn id="19" idx="1"/>
            </p:cNvCxnSpPr>
            <p:nvPr/>
          </p:nvCxnSpPr>
          <p:spPr>
            <a:xfrm flipH="1">
              <a:off x="8009467" y="1122041"/>
              <a:ext cx="442459" cy="632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ZoneTexte 22"/>
          <p:cNvSpPr txBox="1"/>
          <p:nvPr/>
        </p:nvSpPr>
        <p:spPr>
          <a:xfrm>
            <a:off x="712222" y="3910284"/>
            <a:ext cx="8274671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Dépend de la question et des ressources (numériques)</a:t>
            </a:r>
            <a:endParaRPr lang="fr-FR" sz="2800" b="1" dirty="0"/>
          </a:p>
        </p:txBody>
      </p:sp>
      <p:sp>
        <p:nvSpPr>
          <p:cNvPr id="21" name="Rectangle 20"/>
          <p:cNvSpPr/>
          <p:nvPr/>
        </p:nvSpPr>
        <p:spPr>
          <a:xfrm>
            <a:off x="202000" y="5130444"/>
            <a:ext cx="8784893" cy="158759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TextBox 1"/>
          <p:cNvSpPr txBox="1"/>
          <p:nvPr/>
        </p:nvSpPr>
        <p:spPr>
          <a:xfrm>
            <a:off x="202000" y="6213567"/>
            <a:ext cx="64500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 smtClean="0">
                <a:solidFill>
                  <a:srgbClr val="FF0000"/>
                </a:solidFill>
              </a:rPr>
              <a:t>Modèle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polymérique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gros</a:t>
            </a:r>
            <a:r>
              <a:rPr lang="en-US" sz="2400" b="1" dirty="0" smtClean="0">
                <a:solidFill>
                  <a:srgbClr val="FF0000"/>
                </a:solidFill>
              </a:rPr>
              <a:t>-grain de la </a:t>
            </a:r>
            <a:r>
              <a:rPr lang="en-US" sz="2400" b="1" dirty="0" err="1" smtClean="0">
                <a:solidFill>
                  <a:srgbClr val="FF0000"/>
                </a:solidFill>
              </a:rPr>
              <a:t>chromatine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2870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9323" y="36393"/>
            <a:ext cx="42299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Qu’est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ce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qu’un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</a:t>
            </a:r>
            <a:r>
              <a:rPr lang="en-US" sz="2800" b="1" i="1" dirty="0" smtClean="0">
                <a:solidFill>
                  <a:srgbClr val="000000"/>
                </a:solidFill>
              </a:rPr>
              <a:t>?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651651" y="818866"/>
            <a:ext cx="7865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smtClean="0"/>
              <a:t>Macromolécule constituée de la répétition de nombreuses sous-unités (Wikipédia)</a:t>
            </a:r>
            <a:endParaRPr lang="fr-FR" i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8700"/>
            <a:ext cx="9105900" cy="254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00" y="3693252"/>
            <a:ext cx="3448551" cy="2596556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551" y="4029208"/>
            <a:ext cx="4864100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930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5" y="988222"/>
            <a:ext cx="4572000" cy="18161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063" y="988222"/>
            <a:ext cx="3182641" cy="151527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107874" y="2804322"/>
            <a:ext cx="174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Worm-</a:t>
            </a:r>
            <a:r>
              <a:rPr lang="fr-FR" dirty="0" err="1" smtClean="0"/>
              <a:t>like</a:t>
            </a:r>
            <a:r>
              <a:rPr lang="fr-FR" dirty="0" smtClean="0"/>
              <a:t>-</a:t>
            </a:r>
            <a:r>
              <a:rPr lang="fr-FR" dirty="0" err="1" smtClean="0"/>
              <a:t>chain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53416" y="2988988"/>
            <a:ext cx="141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Kratky-Porod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150931" y="2946094"/>
            <a:ext cx="1927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Chaîne gaussienne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9607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5" y="988222"/>
            <a:ext cx="4572000" cy="18161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063" y="988222"/>
            <a:ext cx="3182641" cy="151527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107874" y="2804322"/>
            <a:ext cx="174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Worm-</a:t>
            </a:r>
            <a:r>
              <a:rPr lang="fr-FR" dirty="0" err="1" smtClean="0"/>
              <a:t>like</a:t>
            </a:r>
            <a:r>
              <a:rPr lang="fr-FR" dirty="0" smtClean="0"/>
              <a:t>-</a:t>
            </a:r>
            <a:r>
              <a:rPr lang="fr-FR" dirty="0" err="1" smtClean="0"/>
              <a:t>chain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53416" y="2988988"/>
            <a:ext cx="141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Kratky-Porod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150931" y="2946094"/>
            <a:ext cx="1927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Chaîne gaussienne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85099" y="3824069"/>
            <a:ext cx="52068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Propriétés structurales d’un chaîne de N monomères:</a:t>
            </a:r>
          </a:p>
          <a:p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Rayon de giration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3245380" y="4388933"/>
            <a:ext cx="2185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Rg</a:t>
            </a:r>
            <a:r>
              <a:rPr lang="fr-FR" baseline="30000" dirty="0" smtClean="0"/>
              <a:t>2</a:t>
            </a:r>
            <a:r>
              <a:rPr lang="fr-FR" dirty="0" smtClean="0"/>
              <a:t>=&lt;(1/N)</a:t>
            </a:r>
            <a:r>
              <a:rPr lang="fr-FR" dirty="0" err="1" smtClean="0"/>
              <a:t>Σ</a:t>
            </a:r>
            <a:r>
              <a:rPr lang="fr-FR" dirty="0" smtClean="0"/>
              <a:t>(x</a:t>
            </a:r>
            <a:r>
              <a:rPr lang="fr-FR" baseline="-25000" dirty="0" smtClean="0"/>
              <a:t>i</a:t>
            </a:r>
            <a:r>
              <a:rPr lang="fr-FR" dirty="0" smtClean="0"/>
              <a:t>-</a:t>
            </a:r>
            <a:r>
              <a:rPr lang="fr-FR" dirty="0" err="1" smtClean="0"/>
              <a:t>x</a:t>
            </a:r>
            <a:r>
              <a:rPr lang="fr-FR" baseline="-25000" dirty="0" err="1" smtClean="0"/>
              <a:t>CM</a:t>
            </a:r>
            <a:r>
              <a:rPr lang="fr-FR" dirty="0" smtClean="0"/>
              <a:t>)</a:t>
            </a:r>
            <a:r>
              <a:rPr lang="fr-FR" baseline="30000" dirty="0" smtClean="0"/>
              <a:t>2</a:t>
            </a:r>
            <a:r>
              <a:rPr lang="fr-FR" dirty="0" smtClean="0"/>
              <a:t>&gt;</a:t>
            </a:r>
            <a:endParaRPr lang="fr-FR" dirty="0"/>
          </a:p>
        </p:txBody>
      </p:sp>
      <p:sp>
        <p:nvSpPr>
          <p:cNvPr id="6" name="Forme libre 5"/>
          <p:cNvSpPr/>
          <p:nvPr/>
        </p:nvSpPr>
        <p:spPr>
          <a:xfrm>
            <a:off x="6349963" y="4182534"/>
            <a:ext cx="1524038" cy="1032938"/>
          </a:xfrm>
          <a:custGeom>
            <a:avLst/>
            <a:gdLst>
              <a:gd name="connsiteX0" fmla="*/ 254038 w 1524038"/>
              <a:gd name="connsiteY0" fmla="*/ 1032938 h 1032938"/>
              <a:gd name="connsiteX1" fmla="*/ 169371 w 1524038"/>
              <a:gd name="connsiteY1" fmla="*/ 914405 h 1032938"/>
              <a:gd name="connsiteX2" fmla="*/ 135504 w 1524038"/>
              <a:gd name="connsiteY2" fmla="*/ 829738 h 1032938"/>
              <a:gd name="connsiteX3" fmla="*/ 101638 w 1524038"/>
              <a:gd name="connsiteY3" fmla="*/ 762005 h 1032938"/>
              <a:gd name="connsiteX4" fmla="*/ 67771 w 1524038"/>
              <a:gd name="connsiteY4" fmla="*/ 626538 h 1032938"/>
              <a:gd name="connsiteX5" fmla="*/ 33904 w 1524038"/>
              <a:gd name="connsiteY5" fmla="*/ 558805 h 1032938"/>
              <a:gd name="connsiteX6" fmla="*/ 16971 w 1524038"/>
              <a:gd name="connsiteY6" fmla="*/ 474138 h 1032938"/>
              <a:gd name="connsiteX7" fmla="*/ 38 w 1524038"/>
              <a:gd name="connsiteY7" fmla="*/ 423338 h 1032938"/>
              <a:gd name="connsiteX8" fmla="*/ 33904 w 1524038"/>
              <a:gd name="connsiteY8" fmla="*/ 118538 h 1032938"/>
              <a:gd name="connsiteX9" fmla="*/ 203238 w 1524038"/>
              <a:gd name="connsiteY9" fmla="*/ 50805 h 1032938"/>
              <a:gd name="connsiteX10" fmla="*/ 508038 w 1524038"/>
              <a:gd name="connsiteY10" fmla="*/ 67738 h 1032938"/>
              <a:gd name="connsiteX11" fmla="*/ 558838 w 1524038"/>
              <a:gd name="connsiteY11" fmla="*/ 118538 h 1032938"/>
              <a:gd name="connsiteX12" fmla="*/ 626571 w 1524038"/>
              <a:gd name="connsiteY12" fmla="*/ 169338 h 1032938"/>
              <a:gd name="connsiteX13" fmla="*/ 711238 w 1524038"/>
              <a:gd name="connsiteY13" fmla="*/ 287872 h 1032938"/>
              <a:gd name="connsiteX14" fmla="*/ 745104 w 1524038"/>
              <a:gd name="connsiteY14" fmla="*/ 355605 h 1032938"/>
              <a:gd name="connsiteX15" fmla="*/ 778971 w 1524038"/>
              <a:gd name="connsiteY15" fmla="*/ 406405 h 1032938"/>
              <a:gd name="connsiteX16" fmla="*/ 846704 w 1524038"/>
              <a:gd name="connsiteY16" fmla="*/ 508005 h 1032938"/>
              <a:gd name="connsiteX17" fmla="*/ 1066838 w 1524038"/>
              <a:gd name="connsiteY17" fmla="*/ 660405 h 1032938"/>
              <a:gd name="connsiteX18" fmla="*/ 1202304 w 1524038"/>
              <a:gd name="connsiteY18" fmla="*/ 694272 h 1032938"/>
              <a:gd name="connsiteX19" fmla="*/ 1270038 w 1524038"/>
              <a:gd name="connsiteY19" fmla="*/ 711205 h 1032938"/>
              <a:gd name="connsiteX20" fmla="*/ 1473238 w 1524038"/>
              <a:gd name="connsiteY20" fmla="*/ 694272 h 1032938"/>
              <a:gd name="connsiteX21" fmla="*/ 1490171 w 1524038"/>
              <a:gd name="connsiteY21" fmla="*/ 643472 h 1032938"/>
              <a:gd name="connsiteX22" fmla="*/ 1524038 w 1524038"/>
              <a:gd name="connsiteY22" fmla="*/ 491072 h 1032938"/>
              <a:gd name="connsiteX23" fmla="*/ 1507104 w 1524038"/>
              <a:gd name="connsiteY23" fmla="*/ 135472 h 1032938"/>
              <a:gd name="connsiteX24" fmla="*/ 1456304 w 1524038"/>
              <a:gd name="connsiteY24" fmla="*/ 84672 h 1032938"/>
              <a:gd name="connsiteX25" fmla="*/ 1422438 w 1524038"/>
              <a:gd name="connsiteY25" fmla="*/ 16938 h 1032938"/>
              <a:gd name="connsiteX26" fmla="*/ 1286971 w 1524038"/>
              <a:gd name="connsiteY26" fmla="*/ 5 h 10329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524038" h="1032938">
                <a:moveTo>
                  <a:pt x="254038" y="1032938"/>
                </a:moveTo>
                <a:cubicBezTo>
                  <a:pt x="225816" y="993427"/>
                  <a:pt x="193837" y="956346"/>
                  <a:pt x="169371" y="914405"/>
                </a:cubicBezTo>
                <a:cubicBezTo>
                  <a:pt x="154055" y="888149"/>
                  <a:pt x="147849" y="857515"/>
                  <a:pt x="135504" y="829738"/>
                </a:cubicBezTo>
                <a:cubicBezTo>
                  <a:pt x="125252" y="806671"/>
                  <a:pt x="111582" y="785207"/>
                  <a:pt x="101638" y="762005"/>
                </a:cubicBezTo>
                <a:cubicBezTo>
                  <a:pt x="63615" y="673284"/>
                  <a:pt x="107534" y="745827"/>
                  <a:pt x="67771" y="626538"/>
                </a:cubicBezTo>
                <a:cubicBezTo>
                  <a:pt x="59789" y="602591"/>
                  <a:pt x="45193" y="581383"/>
                  <a:pt x="33904" y="558805"/>
                </a:cubicBezTo>
                <a:cubicBezTo>
                  <a:pt x="28260" y="530583"/>
                  <a:pt x="23951" y="502060"/>
                  <a:pt x="16971" y="474138"/>
                </a:cubicBezTo>
                <a:cubicBezTo>
                  <a:pt x="12642" y="456822"/>
                  <a:pt x="-811" y="441167"/>
                  <a:pt x="38" y="423338"/>
                </a:cubicBezTo>
                <a:cubicBezTo>
                  <a:pt x="4900" y="321228"/>
                  <a:pt x="1578" y="215517"/>
                  <a:pt x="33904" y="118538"/>
                </a:cubicBezTo>
                <a:cubicBezTo>
                  <a:pt x="49525" y="71675"/>
                  <a:pt x="168258" y="57801"/>
                  <a:pt x="203238" y="50805"/>
                </a:cubicBezTo>
                <a:cubicBezTo>
                  <a:pt x="304838" y="56449"/>
                  <a:pt x="408078" y="48698"/>
                  <a:pt x="508038" y="67738"/>
                </a:cubicBezTo>
                <a:cubicBezTo>
                  <a:pt x="531562" y="72219"/>
                  <a:pt x="540656" y="102953"/>
                  <a:pt x="558838" y="118538"/>
                </a:cubicBezTo>
                <a:cubicBezTo>
                  <a:pt x="580266" y="136905"/>
                  <a:pt x="606615" y="149382"/>
                  <a:pt x="626571" y="169338"/>
                </a:cubicBezTo>
                <a:cubicBezTo>
                  <a:pt x="638683" y="181450"/>
                  <a:pt x="698419" y="265440"/>
                  <a:pt x="711238" y="287872"/>
                </a:cubicBezTo>
                <a:cubicBezTo>
                  <a:pt x="723762" y="309789"/>
                  <a:pt x="732580" y="333688"/>
                  <a:pt x="745104" y="355605"/>
                </a:cubicBezTo>
                <a:cubicBezTo>
                  <a:pt x="755201" y="373275"/>
                  <a:pt x="767682" y="389472"/>
                  <a:pt x="778971" y="406405"/>
                </a:cubicBezTo>
                <a:cubicBezTo>
                  <a:pt x="811355" y="503558"/>
                  <a:pt x="772713" y="412874"/>
                  <a:pt x="846704" y="508005"/>
                </a:cubicBezTo>
                <a:cubicBezTo>
                  <a:pt x="952618" y="644180"/>
                  <a:pt x="864672" y="609863"/>
                  <a:pt x="1066838" y="660405"/>
                </a:cubicBezTo>
                <a:lnTo>
                  <a:pt x="1202304" y="694272"/>
                </a:lnTo>
                <a:lnTo>
                  <a:pt x="1270038" y="711205"/>
                </a:lnTo>
                <a:cubicBezTo>
                  <a:pt x="1337771" y="705561"/>
                  <a:pt x="1408275" y="714260"/>
                  <a:pt x="1473238" y="694272"/>
                </a:cubicBezTo>
                <a:cubicBezTo>
                  <a:pt x="1490298" y="689023"/>
                  <a:pt x="1486299" y="660896"/>
                  <a:pt x="1490171" y="643472"/>
                </a:cubicBezTo>
                <a:cubicBezTo>
                  <a:pt x="1529903" y="464673"/>
                  <a:pt x="1485919" y="605425"/>
                  <a:pt x="1524038" y="491072"/>
                </a:cubicBezTo>
                <a:cubicBezTo>
                  <a:pt x="1518393" y="372539"/>
                  <a:pt x="1526613" y="252525"/>
                  <a:pt x="1507104" y="135472"/>
                </a:cubicBezTo>
                <a:cubicBezTo>
                  <a:pt x="1503167" y="111850"/>
                  <a:pt x="1470223" y="104159"/>
                  <a:pt x="1456304" y="84672"/>
                </a:cubicBezTo>
                <a:cubicBezTo>
                  <a:pt x="1441632" y="64131"/>
                  <a:pt x="1444504" y="29197"/>
                  <a:pt x="1422438" y="16938"/>
                </a:cubicBezTo>
                <a:cubicBezTo>
                  <a:pt x="1390522" y="-793"/>
                  <a:pt x="1330777" y="5"/>
                  <a:pt x="1286971" y="5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 flipH="1">
            <a:off x="7112910" y="4656667"/>
            <a:ext cx="118533" cy="183065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6628971" y="4839732"/>
            <a:ext cx="13983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>
                <a:solidFill>
                  <a:srgbClr val="FF0000"/>
                </a:solidFill>
              </a:rPr>
              <a:t>Centre de mass CM</a:t>
            </a:r>
            <a:endParaRPr lang="fr-FR" sz="1200" dirty="0">
              <a:solidFill>
                <a:srgbClr val="FF0000"/>
              </a:solidFill>
            </a:endParaRPr>
          </a:p>
        </p:txBody>
      </p:sp>
      <p:sp>
        <p:nvSpPr>
          <p:cNvPr id="9" name="Ellipse 8"/>
          <p:cNvSpPr/>
          <p:nvPr/>
        </p:nvSpPr>
        <p:spPr>
          <a:xfrm>
            <a:off x="6349963" y="4013200"/>
            <a:ext cx="1524038" cy="1574800"/>
          </a:xfrm>
          <a:prstGeom prst="ellipse">
            <a:avLst/>
          </a:prstGeom>
          <a:noFill/>
          <a:ln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avec flèche 10"/>
          <p:cNvCxnSpPr>
            <a:stCxn id="7" idx="5"/>
          </p:cNvCxnSpPr>
          <p:nvPr/>
        </p:nvCxnSpPr>
        <p:spPr>
          <a:xfrm flipH="1">
            <a:off x="6756400" y="4812923"/>
            <a:ext cx="373869" cy="639610"/>
          </a:xfrm>
          <a:prstGeom prst="straightConnector1">
            <a:avLst/>
          </a:prstGeom>
          <a:ln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6921692" y="5133327"/>
            <a:ext cx="382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</a:t>
            </a:r>
            <a:r>
              <a:rPr lang="fr-FR" baseline="-25000" dirty="0" err="1" smtClean="0"/>
              <a:t>g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49221" y="5326390"/>
            <a:ext cx="21448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Loi d’échelle:</a:t>
            </a:r>
          </a:p>
          <a:p>
            <a:r>
              <a:rPr lang="fr-FR" sz="2800" b="1" dirty="0" err="1" smtClean="0"/>
              <a:t>R</a:t>
            </a:r>
            <a:r>
              <a:rPr lang="fr-FR" sz="2800" b="1" baseline="-25000" dirty="0" err="1" smtClean="0"/>
              <a:t>g</a:t>
            </a:r>
            <a:r>
              <a:rPr lang="fr-FR" sz="2800" b="1" dirty="0" smtClean="0"/>
              <a:t>≈ </a:t>
            </a:r>
            <a:r>
              <a:rPr lang="fr-FR" sz="2800" b="1" dirty="0" err="1" smtClean="0"/>
              <a:t>N</a:t>
            </a:r>
            <a:r>
              <a:rPr lang="fr-FR" sz="2800" b="1" baseline="30000" dirty="0" err="1" smtClean="0"/>
              <a:t>ν</a:t>
            </a:r>
            <a:endParaRPr lang="fr-FR" sz="2800" b="1" baseline="30000" dirty="0"/>
          </a:p>
        </p:txBody>
      </p:sp>
      <p:pic>
        <p:nvPicPr>
          <p:cNvPr id="17" name="Image 16" descr="rg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7874" y="5015131"/>
            <a:ext cx="1680633" cy="1549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834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5" y="988222"/>
            <a:ext cx="4572000" cy="18161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063" y="988222"/>
            <a:ext cx="3182641" cy="151527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107874" y="2804322"/>
            <a:ext cx="174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Worm-</a:t>
            </a:r>
            <a:r>
              <a:rPr lang="fr-FR" dirty="0" err="1" smtClean="0"/>
              <a:t>like</a:t>
            </a:r>
            <a:r>
              <a:rPr lang="fr-FR" dirty="0" smtClean="0"/>
              <a:t>-</a:t>
            </a:r>
            <a:r>
              <a:rPr lang="fr-FR" dirty="0" err="1" smtClean="0"/>
              <a:t>chain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53416" y="2988988"/>
            <a:ext cx="141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Kratky-Porod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150931" y="2946094"/>
            <a:ext cx="1927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Chaîne gaussienne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85099" y="3824069"/>
            <a:ext cx="520684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Propriétés structurales d’un chaîne de N monomères:</a:t>
            </a:r>
          </a:p>
          <a:p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Probabilité de contact P(</a:t>
            </a:r>
            <a:r>
              <a:rPr lang="fr-FR" dirty="0" err="1" smtClean="0"/>
              <a:t>i,j</a:t>
            </a:r>
            <a:r>
              <a:rPr lang="fr-FR" dirty="0" smtClean="0"/>
              <a:t>)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549221" y="5326390"/>
            <a:ext cx="21448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Loi d’échelle:</a:t>
            </a:r>
          </a:p>
          <a:p>
            <a:r>
              <a:rPr lang="fr-FR" sz="2800" b="1" dirty="0" smtClean="0"/>
              <a:t>P(</a:t>
            </a:r>
            <a:r>
              <a:rPr lang="fr-FR" sz="2800" b="1" dirty="0" err="1" smtClean="0"/>
              <a:t>i,j</a:t>
            </a:r>
            <a:r>
              <a:rPr lang="fr-FR" sz="2800" b="1" dirty="0" smtClean="0"/>
              <a:t>)≈ |</a:t>
            </a:r>
            <a:r>
              <a:rPr lang="fr-FR" sz="2800" b="1" dirty="0" err="1" smtClean="0"/>
              <a:t>j-i</a:t>
            </a:r>
            <a:r>
              <a:rPr lang="fr-FR" sz="2800" b="1" dirty="0" smtClean="0"/>
              <a:t>|</a:t>
            </a:r>
            <a:r>
              <a:rPr lang="fr-FR" sz="2800" b="1" baseline="30000" dirty="0" smtClean="0"/>
              <a:t>-β</a:t>
            </a:r>
            <a:endParaRPr lang="fr-FR" sz="2800" b="1" baseline="30000" dirty="0"/>
          </a:p>
        </p:txBody>
      </p:sp>
      <p:sp>
        <p:nvSpPr>
          <p:cNvPr id="18" name="Forme libre 17"/>
          <p:cNvSpPr/>
          <p:nvPr/>
        </p:nvSpPr>
        <p:spPr>
          <a:xfrm>
            <a:off x="6146800" y="3742267"/>
            <a:ext cx="1608667" cy="1677008"/>
          </a:xfrm>
          <a:custGeom>
            <a:avLst/>
            <a:gdLst>
              <a:gd name="connsiteX0" fmla="*/ 0 w 1608667"/>
              <a:gd name="connsiteY0" fmla="*/ 1388533 h 1677008"/>
              <a:gd name="connsiteX1" fmla="*/ 304800 w 1608667"/>
              <a:gd name="connsiteY1" fmla="*/ 1354666 h 1677008"/>
              <a:gd name="connsiteX2" fmla="*/ 355600 w 1608667"/>
              <a:gd name="connsiteY2" fmla="*/ 1337733 h 1677008"/>
              <a:gd name="connsiteX3" fmla="*/ 508000 w 1608667"/>
              <a:gd name="connsiteY3" fmla="*/ 1219200 h 1677008"/>
              <a:gd name="connsiteX4" fmla="*/ 592667 w 1608667"/>
              <a:gd name="connsiteY4" fmla="*/ 1151466 h 1677008"/>
              <a:gd name="connsiteX5" fmla="*/ 660400 w 1608667"/>
              <a:gd name="connsiteY5" fmla="*/ 1049866 h 1677008"/>
              <a:gd name="connsiteX6" fmla="*/ 745067 w 1608667"/>
              <a:gd name="connsiteY6" fmla="*/ 948266 h 1677008"/>
              <a:gd name="connsiteX7" fmla="*/ 762000 w 1608667"/>
              <a:gd name="connsiteY7" fmla="*/ 897466 h 1677008"/>
              <a:gd name="connsiteX8" fmla="*/ 812800 w 1608667"/>
              <a:gd name="connsiteY8" fmla="*/ 762000 h 1677008"/>
              <a:gd name="connsiteX9" fmla="*/ 846667 w 1608667"/>
              <a:gd name="connsiteY9" fmla="*/ 592666 h 1677008"/>
              <a:gd name="connsiteX10" fmla="*/ 863600 w 1608667"/>
              <a:gd name="connsiteY10" fmla="*/ 84666 h 1677008"/>
              <a:gd name="connsiteX11" fmla="*/ 999067 w 1608667"/>
              <a:gd name="connsiteY11" fmla="*/ 33866 h 1677008"/>
              <a:gd name="connsiteX12" fmla="*/ 1168400 w 1608667"/>
              <a:gd name="connsiteY12" fmla="*/ 0 h 1677008"/>
              <a:gd name="connsiteX13" fmla="*/ 1507067 w 1608667"/>
              <a:gd name="connsiteY13" fmla="*/ 16933 h 1677008"/>
              <a:gd name="connsiteX14" fmla="*/ 1557867 w 1608667"/>
              <a:gd name="connsiteY14" fmla="*/ 50800 h 1677008"/>
              <a:gd name="connsiteX15" fmla="*/ 1608667 w 1608667"/>
              <a:gd name="connsiteY15" fmla="*/ 220133 h 1677008"/>
              <a:gd name="connsiteX16" fmla="*/ 1591733 w 1608667"/>
              <a:gd name="connsiteY16" fmla="*/ 626533 h 1677008"/>
              <a:gd name="connsiteX17" fmla="*/ 1422400 w 1608667"/>
              <a:gd name="connsiteY17" fmla="*/ 795866 h 1677008"/>
              <a:gd name="connsiteX18" fmla="*/ 1371600 w 1608667"/>
              <a:gd name="connsiteY18" fmla="*/ 812800 h 1677008"/>
              <a:gd name="connsiteX19" fmla="*/ 1236133 w 1608667"/>
              <a:gd name="connsiteY19" fmla="*/ 846666 h 1677008"/>
              <a:gd name="connsiteX20" fmla="*/ 1185333 w 1608667"/>
              <a:gd name="connsiteY20" fmla="*/ 863600 h 1677008"/>
              <a:gd name="connsiteX21" fmla="*/ 1016000 w 1608667"/>
              <a:gd name="connsiteY21" fmla="*/ 897466 h 1677008"/>
              <a:gd name="connsiteX22" fmla="*/ 948267 w 1608667"/>
              <a:gd name="connsiteY22" fmla="*/ 914400 h 1677008"/>
              <a:gd name="connsiteX23" fmla="*/ 846667 w 1608667"/>
              <a:gd name="connsiteY23" fmla="*/ 999066 h 1677008"/>
              <a:gd name="connsiteX24" fmla="*/ 829733 w 1608667"/>
              <a:gd name="connsiteY24" fmla="*/ 1049866 h 1677008"/>
              <a:gd name="connsiteX25" fmla="*/ 762000 w 1608667"/>
              <a:gd name="connsiteY25" fmla="*/ 1151466 h 1677008"/>
              <a:gd name="connsiteX26" fmla="*/ 762000 w 1608667"/>
              <a:gd name="connsiteY26" fmla="*/ 1574800 h 1677008"/>
              <a:gd name="connsiteX27" fmla="*/ 778933 w 1608667"/>
              <a:gd name="connsiteY27" fmla="*/ 1625600 h 1677008"/>
              <a:gd name="connsiteX28" fmla="*/ 880533 w 1608667"/>
              <a:gd name="connsiteY28" fmla="*/ 1676400 h 1677008"/>
              <a:gd name="connsiteX29" fmla="*/ 897467 w 1608667"/>
              <a:gd name="connsiteY29" fmla="*/ 1676400 h 1677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1608667" h="1677008">
                <a:moveTo>
                  <a:pt x="0" y="1388533"/>
                </a:moveTo>
                <a:cubicBezTo>
                  <a:pt x="132993" y="1378303"/>
                  <a:pt x="193269" y="1382549"/>
                  <a:pt x="304800" y="1354666"/>
                </a:cubicBezTo>
                <a:cubicBezTo>
                  <a:pt x="322116" y="1350337"/>
                  <a:pt x="339635" y="1345715"/>
                  <a:pt x="355600" y="1337733"/>
                </a:cubicBezTo>
                <a:cubicBezTo>
                  <a:pt x="465636" y="1282716"/>
                  <a:pt x="418945" y="1298360"/>
                  <a:pt x="508000" y="1219200"/>
                </a:cubicBezTo>
                <a:cubicBezTo>
                  <a:pt x="535013" y="1195188"/>
                  <a:pt x="568489" y="1178330"/>
                  <a:pt x="592667" y="1151466"/>
                </a:cubicBezTo>
                <a:cubicBezTo>
                  <a:pt x="619896" y="1121212"/>
                  <a:pt x="631619" y="1078647"/>
                  <a:pt x="660400" y="1049866"/>
                </a:cubicBezTo>
                <a:cubicBezTo>
                  <a:pt x="725591" y="984675"/>
                  <a:pt x="697916" y="1018991"/>
                  <a:pt x="745067" y="948266"/>
                </a:cubicBezTo>
                <a:cubicBezTo>
                  <a:pt x="750711" y="931333"/>
                  <a:pt x="755733" y="914179"/>
                  <a:pt x="762000" y="897466"/>
                </a:cubicBezTo>
                <a:cubicBezTo>
                  <a:pt x="783475" y="840199"/>
                  <a:pt x="797425" y="815815"/>
                  <a:pt x="812800" y="762000"/>
                </a:cubicBezTo>
                <a:cubicBezTo>
                  <a:pt x="833007" y="691274"/>
                  <a:pt x="833361" y="672497"/>
                  <a:pt x="846667" y="592666"/>
                </a:cubicBezTo>
                <a:cubicBezTo>
                  <a:pt x="852311" y="423333"/>
                  <a:pt x="837444" y="252062"/>
                  <a:pt x="863600" y="84666"/>
                </a:cubicBezTo>
                <a:cubicBezTo>
                  <a:pt x="867112" y="62187"/>
                  <a:pt x="985246" y="36828"/>
                  <a:pt x="999067" y="33866"/>
                </a:cubicBezTo>
                <a:cubicBezTo>
                  <a:pt x="1055351" y="21805"/>
                  <a:pt x="1168400" y="0"/>
                  <a:pt x="1168400" y="0"/>
                </a:cubicBezTo>
                <a:cubicBezTo>
                  <a:pt x="1281289" y="5644"/>
                  <a:pt x="1394986" y="2314"/>
                  <a:pt x="1507067" y="16933"/>
                </a:cubicBezTo>
                <a:cubicBezTo>
                  <a:pt x="1527247" y="19565"/>
                  <a:pt x="1547081" y="33542"/>
                  <a:pt x="1557867" y="50800"/>
                </a:cubicBezTo>
                <a:cubicBezTo>
                  <a:pt x="1575042" y="78280"/>
                  <a:pt x="1598754" y="180481"/>
                  <a:pt x="1608667" y="220133"/>
                </a:cubicBezTo>
                <a:cubicBezTo>
                  <a:pt x="1603022" y="355600"/>
                  <a:pt x="1614023" y="492794"/>
                  <a:pt x="1591733" y="626533"/>
                </a:cubicBezTo>
                <a:cubicBezTo>
                  <a:pt x="1581108" y="690283"/>
                  <a:pt x="1478181" y="777272"/>
                  <a:pt x="1422400" y="795866"/>
                </a:cubicBezTo>
                <a:cubicBezTo>
                  <a:pt x="1405467" y="801511"/>
                  <a:pt x="1388820" y="808104"/>
                  <a:pt x="1371600" y="812800"/>
                </a:cubicBezTo>
                <a:cubicBezTo>
                  <a:pt x="1326695" y="825047"/>
                  <a:pt x="1280290" y="831947"/>
                  <a:pt x="1236133" y="846666"/>
                </a:cubicBezTo>
                <a:cubicBezTo>
                  <a:pt x="1219200" y="852311"/>
                  <a:pt x="1202725" y="859586"/>
                  <a:pt x="1185333" y="863600"/>
                </a:cubicBezTo>
                <a:cubicBezTo>
                  <a:pt x="1129245" y="876543"/>
                  <a:pt x="1071843" y="883505"/>
                  <a:pt x="1016000" y="897466"/>
                </a:cubicBezTo>
                <a:lnTo>
                  <a:pt x="948267" y="914400"/>
                </a:lnTo>
                <a:cubicBezTo>
                  <a:pt x="910781" y="939390"/>
                  <a:pt x="872744" y="959950"/>
                  <a:pt x="846667" y="999066"/>
                </a:cubicBezTo>
                <a:cubicBezTo>
                  <a:pt x="836766" y="1013918"/>
                  <a:pt x="838401" y="1034263"/>
                  <a:pt x="829733" y="1049866"/>
                </a:cubicBezTo>
                <a:cubicBezTo>
                  <a:pt x="809966" y="1085446"/>
                  <a:pt x="762000" y="1151466"/>
                  <a:pt x="762000" y="1151466"/>
                </a:cubicBezTo>
                <a:cubicBezTo>
                  <a:pt x="707320" y="1315509"/>
                  <a:pt x="733381" y="1217061"/>
                  <a:pt x="762000" y="1574800"/>
                </a:cubicBezTo>
                <a:cubicBezTo>
                  <a:pt x="763423" y="1592592"/>
                  <a:pt x="767783" y="1611662"/>
                  <a:pt x="778933" y="1625600"/>
                </a:cubicBezTo>
                <a:cubicBezTo>
                  <a:pt x="799625" y="1651465"/>
                  <a:pt x="849859" y="1668731"/>
                  <a:pt x="880533" y="1676400"/>
                </a:cubicBezTo>
                <a:cubicBezTo>
                  <a:pt x="886009" y="1677769"/>
                  <a:pt x="891822" y="1676400"/>
                  <a:pt x="897467" y="167640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/>
          <p:cNvSpPr/>
          <p:nvPr/>
        </p:nvSpPr>
        <p:spPr>
          <a:xfrm>
            <a:off x="6688667" y="4572000"/>
            <a:ext cx="423333" cy="443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 descr="pc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0" y="4572000"/>
            <a:ext cx="2336800" cy="1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18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4465" y="988222"/>
            <a:ext cx="4572000" cy="1816100"/>
          </a:xfrm>
          <a:prstGeom prst="rect">
            <a:avLst/>
          </a:prstGeom>
        </p:spPr>
      </p:pic>
      <p:sp>
        <p:nvSpPr>
          <p:cNvPr id="3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063" y="988222"/>
            <a:ext cx="3182641" cy="1515275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3107874" y="2804322"/>
            <a:ext cx="1747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Worm-</a:t>
            </a:r>
            <a:r>
              <a:rPr lang="fr-FR" dirty="0" err="1" smtClean="0"/>
              <a:t>like</a:t>
            </a:r>
            <a:r>
              <a:rPr lang="fr-FR" dirty="0" smtClean="0"/>
              <a:t>-</a:t>
            </a:r>
            <a:r>
              <a:rPr lang="fr-FR" dirty="0" err="1" smtClean="0"/>
              <a:t>chain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553416" y="2988988"/>
            <a:ext cx="14175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Kratky-Porod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6150931" y="2946094"/>
            <a:ext cx="1927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Chaîne gaussienne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385099" y="3824069"/>
            <a:ext cx="53142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Propriétés dynamiques d’un chaîne de N monomères:</a:t>
            </a:r>
          </a:p>
          <a:p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Déplacement carré moyen: MSD(</a:t>
            </a:r>
            <a:r>
              <a:rPr lang="fr-FR" dirty="0" err="1" smtClean="0"/>
              <a:t>t</a:t>
            </a:r>
            <a:r>
              <a:rPr lang="fr-FR" dirty="0" smtClean="0"/>
              <a:t>)=&lt;(x</a:t>
            </a:r>
            <a:r>
              <a:rPr lang="fr-FR" baseline="-25000" dirty="0" smtClean="0"/>
              <a:t>i</a:t>
            </a:r>
            <a:r>
              <a:rPr lang="fr-FR" dirty="0" smtClean="0"/>
              <a:t>(</a:t>
            </a:r>
            <a:r>
              <a:rPr lang="fr-FR" dirty="0" err="1" smtClean="0"/>
              <a:t>t</a:t>
            </a:r>
            <a:r>
              <a:rPr lang="fr-FR" dirty="0" smtClean="0"/>
              <a:t>)-x</a:t>
            </a:r>
            <a:r>
              <a:rPr lang="fr-FR" baseline="-25000" dirty="0" smtClean="0"/>
              <a:t>i</a:t>
            </a:r>
            <a:r>
              <a:rPr lang="fr-FR" dirty="0" smtClean="0"/>
              <a:t>(</a:t>
            </a:r>
            <a:r>
              <a:rPr lang="fr-FR" dirty="0" err="1" smtClean="0"/>
              <a:t>t</a:t>
            </a:r>
            <a:r>
              <a:rPr lang="fr-FR" dirty="0" smtClean="0"/>
              <a:t>=0))</a:t>
            </a:r>
            <a:r>
              <a:rPr lang="fr-FR" baseline="30000" dirty="0" smtClean="0"/>
              <a:t>2</a:t>
            </a:r>
            <a:r>
              <a:rPr lang="fr-FR" dirty="0" smtClean="0"/>
              <a:t>&gt;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</p:txBody>
      </p:sp>
      <p:sp>
        <p:nvSpPr>
          <p:cNvPr id="10" name="ZoneTexte 9"/>
          <p:cNvSpPr txBox="1"/>
          <p:nvPr/>
        </p:nvSpPr>
        <p:spPr>
          <a:xfrm>
            <a:off x="549221" y="5326390"/>
            <a:ext cx="242887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Loi d’échelle:</a:t>
            </a:r>
          </a:p>
          <a:p>
            <a:r>
              <a:rPr lang="fr-FR" sz="2800" b="1" dirty="0" smtClean="0"/>
              <a:t>MSD(</a:t>
            </a:r>
            <a:r>
              <a:rPr lang="fr-FR" sz="2800" b="1" dirty="0" err="1" smtClean="0"/>
              <a:t>t</a:t>
            </a:r>
            <a:r>
              <a:rPr lang="fr-FR" sz="2800" b="1" dirty="0" smtClean="0"/>
              <a:t>)≈ f(N) </a:t>
            </a:r>
            <a:r>
              <a:rPr lang="fr-FR" sz="2800" b="1" dirty="0" err="1" smtClean="0"/>
              <a:t>t</a:t>
            </a:r>
            <a:r>
              <a:rPr lang="fr-FR" sz="2800" b="1" baseline="30000" dirty="0" smtClean="0"/>
              <a:t>α</a:t>
            </a:r>
            <a:endParaRPr lang="fr-FR" sz="2800" b="1" baseline="30000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466" y="3992863"/>
            <a:ext cx="1634067" cy="1031535"/>
          </a:xfrm>
          <a:prstGeom prst="rect">
            <a:avLst/>
          </a:prstGeom>
        </p:spPr>
      </p:pic>
      <p:pic>
        <p:nvPicPr>
          <p:cNvPr id="6" name="Image 5" descr="msd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4791" y="4724400"/>
            <a:ext cx="2106140" cy="1998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928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62954" y="889857"/>
            <a:ext cx="5055713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Lois d’échelle:</a:t>
            </a:r>
          </a:p>
          <a:p>
            <a:r>
              <a:rPr lang="fr-FR" sz="2000" dirty="0" err="1" smtClean="0"/>
              <a:t>R</a:t>
            </a:r>
            <a:r>
              <a:rPr lang="fr-FR" sz="2000" baseline="-25000" dirty="0" err="1" smtClean="0"/>
              <a:t>g</a:t>
            </a:r>
            <a:r>
              <a:rPr lang="fr-FR" sz="2000" dirty="0" smtClean="0"/>
              <a:t>≈ </a:t>
            </a:r>
            <a:r>
              <a:rPr lang="fr-FR" sz="2000" dirty="0" err="1" smtClean="0"/>
              <a:t>N</a:t>
            </a:r>
            <a:r>
              <a:rPr lang="fr-FR" sz="2000" baseline="30000" dirty="0" err="1" smtClean="0"/>
              <a:t>ν</a:t>
            </a:r>
            <a:r>
              <a:rPr lang="fr-FR" sz="2000" dirty="0" smtClean="0"/>
              <a:t>, P(</a:t>
            </a:r>
            <a:r>
              <a:rPr lang="fr-FR" sz="2000" dirty="0" err="1" smtClean="0"/>
              <a:t>i,j</a:t>
            </a:r>
            <a:r>
              <a:rPr lang="fr-FR" sz="2000" dirty="0" smtClean="0"/>
              <a:t>)≈ |</a:t>
            </a:r>
            <a:r>
              <a:rPr lang="fr-FR" sz="2000" dirty="0" err="1" smtClean="0"/>
              <a:t>j-i</a:t>
            </a:r>
            <a:r>
              <a:rPr lang="fr-FR" sz="2000" dirty="0" smtClean="0"/>
              <a:t>|</a:t>
            </a:r>
            <a:r>
              <a:rPr lang="fr-FR" sz="2000" baseline="30000" dirty="0" smtClean="0"/>
              <a:t>-β</a:t>
            </a:r>
            <a:r>
              <a:rPr lang="fr-FR" sz="2000" dirty="0" smtClean="0"/>
              <a:t>, MSD(</a:t>
            </a:r>
            <a:r>
              <a:rPr lang="fr-FR" sz="2000" dirty="0" err="1" smtClean="0"/>
              <a:t>t</a:t>
            </a:r>
            <a:r>
              <a:rPr lang="fr-FR" sz="2000" dirty="0" smtClean="0"/>
              <a:t>)≈ f(N) </a:t>
            </a:r>
            <a:r>
              <a:rPr lang="fr-FR" sz="2000" dirty="0" err="1" smtClean="0"/>
              <a:t>t</a:t>
            </a:r>
            <a:r>
              <a:rPr lang="fr-FR" sz="2000" baseline="30000" dirty="0" smtClean="0"/>
              <a:t>α  </a:t>
            </a:r>
            <a:r>
              <a:rPr lang="fr-FR" sz="2000" dirty="0" smtClean="0"/>
              <a:t>etc.</a:t>
            </a:r>
            <a:endParaRPr lang="fr-FR" sz="2000" baseline="30000" dirty="0" smtClean="0"/>
          </a:p>
          <a:p>
            <a:endParaRPr lang="fr-FR" sz="2000" baseline="30000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1802927"/>
            <a:ext cx="9139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Dépendent des caractéristiques du modèles: volume exclu, confinement, </a:t>
            </a:r>
            <a:r>
              <a:rPr lang="fr-FR" sz="2000" b="1" dirty="0" err="1" smtClean="0"/>
              <a:t>rigidité,etc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424093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62954" y="889857"/>
            <a:ext cx="5055713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Lois d’échelle:</a:t>
            </a:r>
          </a:p>
          <a:p>
            <a:r>
              <a:rPr lang="fr-FR" sz="2000" dirty="0" err="1" smtClean="0"/>
              <a:t>R</a:t>
            </a:r>
            <a:r>
              <a:rPr lang="fr-FR" sz="2000" baseline="-25000" dirty="0" err="1" smtClean="0"/>
              <a:t>g</a:t>
            </a:r>
            <a:r>
              <a:rPr lang="fr-FR" sz="2000" dirty="0" smtClean="0"/>
              <a:t>≈ </a:t>
            </a:r>
            <a:r>
              <a:rPr lang="fr-FR" sz="2000" dirty="0" err="1" smtClean="0"/>
              <a:t>N</a:t>
            </a:r>
            <a:r>
              <a:rPr lang="fr-FR" sz="2000" baseline="30000" dirty="0" err="1" smtClean="0"/>
              <a:t>ν</a:t>
            </a:r>
            <a:r>
              <a:rPr lang="fr-FR" sz="2000" dirty="0" smtClean="0"/>
              <a:t>, P(</a:t>
            </a:r>
            <a:r>
              <a:rPr lang="fr-FR" sz="2000" dirty="0" err="1" smtClean="0"/>
              <a:t>i,j</a:t>
            </a:r>
            <a:r>
              <a:rPr lang="fr-FR" sz="2000" dirty="0" smtClean="0"/>
              <a:t>)≈ |</a:t>
            </a:r>
            <a:r>
              <a:rPr lang="fr-FR" sz="2000" dirty="0" err="1" smtClean="0"/>
              <a:t>j-i</a:t>
            </a:r>
            <a:r>
              <a:rPr lang="fr-FR" sz="2000" dirty="0" smtClean="0"/>
              <a:t>|</a:t>
            </a:r>
            <a:r>
              <a:rPr lang="fr-FR" sz="2000" baseline="30000" dirty="0" smtClean="0"/>
              <a:t>-β</a:t>
            </a:r>
            <a:r>
              <a:rPr lang="fr-FR" sz="2000" dirty="0" smtClean="0"/>
              <a:t>, MSD(</a:t>
            </a:r>
            <a:r>
              <a:rPr lang="fr-FR" sz="2000" dirty="0" err="1" smtClean="0"/>
              <a:t>t</a:t>
            </a:r>
            <a:r>
              <a:rPr lang="fr-FR" sz="2000" dirty="0" smtClean="0"/>
              <a:t>)≈ f(N) </a:t>
            </a:r>
            <a:r>
              <a:rPr lang="fr-FR" sz="2000" dirty="0" err="1" smtClean="0"/>
              <a:t>t</a:t>
            </a:r>
            <a:r>
              <a:rPr lang="fr-FR" sz="2000" baseline="30000" dirty="0" smtClean="0"/>
              <a:t>α  </a:t>
            </a:r>
            <a:r>
              <a:rPr lang="fr-FR" sz="2000" dirty="0" smtClean="0"/>
              <a:t>etc.</a:t>
            </a:r>
            <a:endParaRPr lang="fr-FR" sz="2000" baseline="30000" dirty="0" smtClean="0"/>
          </a:p>
          <a:p>
            <a:endParaRPr lang="fr-FR" sz="2000" baseline="30000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1802927"/>
            <a:ext cx="9139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Dépendent des caractéristiques du modèles: volume exclu, confinement, </a:t>
            </a:r>
            <a:r>
              <a:rPr lang="fr-FR" sz="2000" b="1" dirty="0" err="1" smtClean="0"/>
              <a:t>rigidité,etc</a:t>
            </a:r>
            <a:endParaRPr lang="fr-FR" sz="20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88133" y="2273877"/>
            <a:ext cx="471154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Ex: 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chaîne isolée sans volume exclu sans rigidité:</a:t>
            </a:r>
          </a:p>
          <a:p>
            <a:r>
              <a:rPr lang="fr-FR" dirty="0"/>
              <a:t>	</a:t>
            </a:r>
            <a:r>
              <a:rPr lang="fr-FR" dirty="0" smtClean="0"/>
              <a:t> </a:t>
            </a:r>
            <a:r>
              <a:rPr lang="fr-FR" dirty="0" err="1" smtClean="0"/>
              <a:t>ν</a:t>
            </a:r>
            <a:r>
              <a:rPr lang="fr-FR" dirty="0" smtClean="0"/>
              <a:t>=0.5, β=1.5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Chaîne isolée avec volume exclu sans rigidité:</a:t>
            </a:r>
          </a:p>
          <a:p>
            <a:r>
              <a:rPr lang="fr-FR" dirty="0"/>
              <a:t>	</a:t>
            </a:r>
            <a:r>
              <a:rPr lang="fr-FR" dirty="0" err="1" smtClean="0"/>
              <a:t>ν</a:t>
            </a:r>
            <a:r>
              <a:rPr lang="fr-FR" dirty="0" smtClean="0"/>
              <a:t>=0.6, β=2.1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38089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749368" y="33878"/>
            <a:ext cx="105408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/>
              <a:t>Physical biology of chromatin</a:t>
            </a:r>
            <a:endParaRPr lang="en-US" sz="2800" b="1" i="1" dirty="0"/>
          </a:p>
        </p:txBody>
      </p:sp>
      <p:sp>
        <p:nvSpPr>
          <p:cNvPr id="47" name="TextBox 46"/>
          <p:cNvSpPr txBox="1"/>
          <p:nvPr/>
        </p:nvSpPr>
        <p:spPr>
          <a:xfrm>
            <a:off x="4876114" y="4914824"/>
            <a:ext cx="3883846" cy="830997"/>
          </a:xfrm>
          <a:prstGeom prst="rect">
            <a:avLst/>
          </a:prstGeom>
          <a:noFill/>
          <a:ln w="38100" cmpd="sng">
            <a:noFill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Relation between epigenetics </a:t>
            </a:r>
          </a:p>
          <a:p>
            <a:r>
              <a:rPr lang="en-US" sz="2400" dirty="0" smtClean="0"/>
              <a:t>and chromatin organization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700224" y="1155226"/>
            <a:ext cx="453832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Regulation of the epigenetic marks</a:t>
            </a:r>
          </a:p>
          <a:p>
            <a:r>
              <a:rPr lang="en-US" sz="2400" dirty="0" smtClean="0"/>
              <a:t> at the gene scale</a:t>
            </a:r>
            <a:endParaRPr lang="en-US" sz="2400" dirty="0"/>
          </a:p>
        </p:txBody>
      </p:sp>
      <p:cxnSp>
        <p:nvCxnSpPr>
          <p:cNvPr id="4" name="Connecteur droit avec flèche 3"/>
          <p:cNvCxnSpPr/>
          <p:nvPr/>
        </p:nvCxnSpPr>
        <p:spPr>
          <a:xfrm flipV="1">
            <a:off x="6195469" y="2779093"/>
            <a:ext cx="0" cy="1793397"/>
          </a:xfrm>
          <a:prstGeom prst="straightConnector1">
            <a:avLst/>
          </a:prstGeom>
          <a:ln w="38100" cmpd="sng">
            <a:solidFill>
              <a:srgbClr val="3366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6"/>
          <p:cNvSpPr txBox="1"/>
          <p:nvPr/>
        </p:nvSpPr>
        <p:spPr>
          <a:xfrm>
            <a:off x="6622884" y="3331891"/>
            <a:ext cx="12823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Coupling </a:t>
            </a:r>
          </a:p>
        </p:txBody>
      </p:sp>
      <p:sp>
        <p:nvSpPr>
          <p:cNvPr id="49" name="TextBox 46"/>
          <p:cNvSpPr txBox="1"/>
          <p:nvPr/>
        </p:nvSpPr>
        <p:spPr>
          <a:xfrm>
            <a:off x="4690533" y="5680889"/>
            <a:ext cx="4069427" cy="461665"/>
          </a:xfrm>
          <a:prstGeom prst="rect">
            <a:avLst/>
          </a:prstGeom>
          <a:noFill/>
          <a:ln w="38100" cmpd="sng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Chromatin folding &amp; epigenetics in drosophila</a:t>
            </a:r>
          </a:p>
          <a:p>
            <a:pPr algn="ctr"/>
            <a:r>
              <a:rPr lang="en-US" sz="1200" dirty="0" smtClean="0"/>
              <a:t>Heterochromatin folding &amp; Senescence in human</a:t>
            </a:r>
          </a:p>
        </p:txBody>
      </p:sp>
      <p:sp>
        <p:nvSpPr>
          <p:cNvPr id="51" name="TextBox 47"/>
          <p:cNvSpPr txBox="1"/>
          <p:nvPr/>
        </p:nvSpPr>
        <p:spPr>
          <a:xfrm>
            <a:off x="5598968" y="1875869"/>
            <a:ext cx="3307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Theoretical description of epigenetic regulation</a:t>
            </a:r>
          </a:p>
          <a:p>
            <a:pPr algn="ctr"/>
            <a:r>
              <a:rPr lang="en-US" sz="1200" dirty="0" smtClean="0">
                <a:solidFill>
                  <a:srgbClr val="000000"/>
                </a:solidFill>
              </a:rPr>
              <a:t>Epigenetic deregulation in lung cancer</a:t>
            </a:r>
            <a:endParaRPr lang="en-US" sz="1200" dirty="0">
              <a:solidFill>
                <a:srgbClr val="000000"/>
              </a:solidFill>
            </a:endParaRPr>
          </a:p>
        </p:txBody>
      </p:sp>
      <p:sp>
        <p:nvSpPr>
          <p:cNvPr id="52" name="TextBox 46"/>
          <p:cNvSpPr txBox="1"/>
          <p:nvPr/>
        </p:nvSpPr>
        <p:spPr>
          <a:xfrm>
            <a:off x="6014227" y="3759690"/>
            <a:ext cx="2554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Impact of chromatin folding on epigenetic regulation</a:t>
            </a:r>
          </a:p>
        </p:txBody>
      </p:sp>
      <p:pic>
        <p:nvPicPr>
          <p:cNvPr id="3" name="Image 2" descr="3Dorga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196" y="455499"/>
            <a:ext cx="2363070" cy="6239983"/>
          </a:xfrm>
          <a:prstGeom prst="rect">
            <a:avLst/>
          </a:prstGeom>
        </p:spPr>
      </p:pic>
      <p:sp>
        <p:nvSpPr>
          <p:cNvPr id="54" name="Parenthèse fermante 53"/>
          <p:cNvSpPr/>
          <p:nvPr/>
        </p:nvSpPr>
        <p:spPr>
          <a:xfrm>
            <a:off x="2950836" y="2556933"/>
            <a:ext cx="198766" cy="3770287"/>
          </a:xfrm>
          <a:prstGeom prst="righ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5482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62954" y="889857"/>
            <a:ext cx="5055713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Lois d’échelle:</a:t>
            </a:r>
          </a:p>
          <a:p>
            <a:r>
              <a:rPr lang="fr-FR" sz="2000" dirty="0" err="1" smtClean="0"/>
              <a:t>R</a:t>
            </a:r>
            <a:r>
              <a:rPr lang="fr-FR" sz="2000" baseline="-25000" dirty="0" err="1" smtClean="0"/>
              <a:t>g</a:t>
            </a:r>
            <a:r>
              <a:rPr lang="fr-FR" sz="2000" dirty="0" smtClean="0"/>
              <a:t>≈ </a:t>
            </a:r>
            <a:r>
              <a:rPr lang="fr-FR" sz="2000" dirty="0" err="1" smtClean="0"/>
              <a:t>N</a:t>
            </a:r>
            <a:r>
              <a:rPr lang="fr-FR" sz="2000" baseline="30000" dirty="0" err="1" smtClean="0"/>
              <a:t>ν</a:t>
            </a:r>
            <a:r>
              <a:rPr lang="fr-FR" sz="2000" dirty="0" smtClean="0"/>
              <a:t>, P(</a:t>
            </a:r>
            <a:r>
              <a:rPr lang="fr-FR" sz="2000" dirty="0" err="1" smtClean="0"/>
              <a:t>i,j</a:t>
            </a:r>
            <a:r>
              <a:rPr lang="fr-FR" sz="2000" dirty="0" smtClean="0"/>
              <a:t>)≈ |</a:t>
            </a:r>
            <a:r>
              <a:rPr lang="fr-FR" sz="2000" dirty="0" err="1" smtClean="0"/>
              <a:t>j-i</a:t>
            </a:r>
            <a:r>
              <a:rPr lang="fr-FR" sz="2000" dirty="0" smtClean="0"/>
              <a:t>|</a:t>
            </a:r>
            <a:r>
              <a:rPr lang="fr-FR" sz="2000" baseline="30000" dirty="0" smtClean="0"/>
              <a:t>-β</a:t>
            </a:r>
            <a:r>
              <a:rPr lang="fr-FR" sz="2000" dirty="0" smtClean="0"/>
              <a:t>, MSD(</a:t>
            </a:r>
            <a:r>
              <a:rPr lang="fr-FR" sz="2000" dirty="0" err="1" smtClean="0"/>
              <a:t>t</a:t>
            </a:r>
            <a:r>
              <a:rPr lang="fr-FR" sz="2000" dirty="0" smtClean="0"/>
              <a:t>)≈ f(N) </a:t>
            </a:r>
            <a:r>
              <a:rPr lang="fr-FR" sz="2000" dirty="0" err="1" smtClean="0"/>
              <a:t>t</a:t>
            </a:r>
            <a:r>
              <a:rPr lang="fr-FR" sz="2000" baseline="30000" dirty="0" smtClean="0"/>
              <a:t>α  </a:t>
            </a:r>
            <a:r>
              <a:rPr lang="fr-FR" sz="2000" dirty="0" smtClean="0"/>
              <a:t>etc.</a:t>
            </a:r>
            <a:endParaRPr lang="fr-FR" sz="2000" baseline="30000" dirty="0" smtClean="0"/>
          </a:p>
          <a:p>
            <a:endParaRPr lang="fr-FR" sz="2000" baseline="30000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1802927"/>
            <a:ext cx="9139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Dépendent des caractéristiques du modèles: volume exclu, confinement, </a:t>
            </a:r>
            <a:r>
              <a:rPr lang="fr-FR" sz="2000" b="1" dirty="0" err="1" smtClean="0"/>
              <a:t>rigidité,etc</a:t>
            </a:r>
            <a:endParaRPr lang="fr-FR" sz="20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88133" y="2273877"/>
            <a:ext cx="70198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Ex: 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Chaîne isolée sans volume exclu avec rigidité: longueur de </a:t>
            </a:r>
            <a:r>
              <a:rPr lang="fr-FR" dirty="0" err="1" smtClean="0"/>
              <a:t>persistence</a:t>
            </a:r>
            <a:endParaRPr lang="fr-FR" dirty="0" smtClean="0"/>
          </a:p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8332" y="4603370"/>
            <a:ext cx="3826933" cy="211916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332" y="2963837"/>
            <a:ext cx="3208867" cy="1459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50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62954" y="889857"/>
            <a:ext cx="5055713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Lois d’échelle:</a:t>
            </a:r>
          </a:p>
          <a:p>
            <a:r>
              <a:rPr lang="fr-FR" sz="2000" dirty="0" err="1" smtClean="0"/>
              <a:t>R</a:t>
            </a:r>
            <a:r>
              <a:rPr lang="fr-FR" sz="2000" baseline="-25000" dirty="0" err="1" smtClean="0"/>
              <a:t>g</a:t>
            </a:r>
            <a:r>
              <a:rPr lang="fr-FR" sz="2000" dirty="0" smtClean="0"/>
              <a:t>≈ </a:t>
            </a:r>
            <a:r>
              <a:rPr lang="fr-FR" sz="2000" dirty="0" err="1" smtClean="0"/>
              <a:t>N</a:t>
            </a:r>
            <a:r>
              <a:rPr lang="fr-FR" sz="2000" baseline="30000" dirty="0" err="1" smtClean="0"/>
              <a:t>ν</a:t>
            </a:r>
            <a:r>
              <a:rPr lang="fr-FR" sz="2000" dirty="0" smtClean="0"/>
              <a:t>, P(</a:t>
            </a:r>
            <a:r>
              <a:rPr lang="fr-FR" sz="2000" dirty="0" err="1" smtClean="0"/>
              <a:t>i,j</a:t>
            </a:r>
            <a:r>
              <a:rPr lang="fr-FR" sz="2000" dirty="0" smtClean="0"/>
              <a:t>)≈ |</a:t>
            </a:r>
            <a:r>
              <a:rPr lang="fr-FR" sz="2000" dirty="0" err="1" smtClean="0"/>
              <a:t>j-i</a:t>
            </a:r>
            <a:r>
              <a:rPr lang="fr-FR" sz="2000" dirty="0" smtClean="0"/>
              <a:t>|</a:t>
            </a:r>
            <a:r>
              <a:rPr lang="fr-FR" sz="2000" baseline="30000" dirty="0" smtClean="0"/>
              <a:t>-β</a:t>
            </a:r>
            <a:r>
              <a:rPr lang="fr-FR" sz="2000" dirty="0" smtClean="0"/>
              <a:t>, MSD(</a:t>
            </a:r>
            <a:r>
              <a:rPr lang="fr-FR" sz="2000" dirty="0" err="1" smtClean="0"/>
              <a:t>t</a:t>
            </a:r>
            <a:r>
              <a:rPr lang="fr-FR" sz="2000" dirty="0" smtClean="0"/>
              <a:t>)≈ f(N) </a:t>
            </a:r>
            <a:r>
              <a:rPr lang="fr-FR" sz="2000" dirty="0" err="1" smtClean="0"/>
              <a:t>t</a:t>
            </a:r>
            <a:r>
              <a:rPr lang="fr-FR" sz="2000" baseline="30000" dirty="0" smtClean="0"/>
              <a:t>α  </a:t>
            </a:r>
            <a:r>
              <a:rPr lang="fr-FR" sz="2000" dirty="0" smtClean="0"/>
              <a:t>etc.</a:t>
            </a:r>
            <a:endParaRPr lang="fr-FR" sz="2000" baseline="30000" dirty="0" smtClean="0"/>
          </a:p>
          <a:p>
            <a:endParaRPr lang="fr-FR" sz="2000" baseline="30000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1802927"/>
            <a:ext cx="91399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/>
              <a:t>Dépendent des caractéristiques du modèles: volume exclu, confinement, </a:t>
            </a:r>
            <a:r>
              <a:rPr lang="fr-FR" sz="2000" b="1" dirty="0" err="1" smtClean="0"/>
              <a:t>rigidité,etc</a:t>
            </a:r>
            <a:endParaRPr lang="fr-FR" sz="2000" b="1" dirty="0"/>
          </a:p>
        </p:txBody>
      </p:sp>
      <p:sp>
        <p:nvSpPr>
          <p:cNvPr id="2" name="ZoneTexte 1"/>
          <p:cNvSpPr txBox="1"/>
          <p:nvPr/>
        </p:nvSpPr>
        <p:spPr>
          <a:xfrm>
            <a:off x="88133" y="2273877"/>
            <a:ext cx="37369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Ex: 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Chaîne confinée avec volume exclu</a:t>
            </a:r>
          </a:p>
          <a:p>
            <a:r>
              <a:rPr lang="fr-FR" dirty="0" smtClean="0"/>
              <a:t> </a:t>
            </a:r>
            <a:endParaRPr lang="fr-FR" dirty="0"/>
          </a:p>
        </p:txBody>
      </p:sp>
      <p:pic>
        <p:nvPicPr>
          <p:cNvPr id="6" name="Image 5" descr="g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119" y="2879994"/>
            <a:ext cx="5649148" cy="406267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453467" y="5249332"/>
            <a:ext cx="2269066" cy="99906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2743200" y="3994666"/>
            <a:ext cx="14941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Chaine courte</a:t>
            </a:r>
            <a:endParaRPr lang="fr-FR" dirty="0"/>
          </a:p>
        </p:txBody>
      </p:sp>
      <p:cxnSp>
        <p:nvCxnSpPr>
          <p:cNvPr id="12" name="Connecteur droit avec flèche 11"/>
          <p:cNvCxnSpPr/>
          <p:nvPr/>
        </p:nvCxnSpPr>
        <p:spPr>
          <a:xfrm>
            <a:off x="3572933" y="4363998"/>
            <a:ext cx="664411" cy="275735"/>
          </a:xfrm>
          <a:prstGeom prst="straightConnector1">
            <a:avLst/>
          </a:prstGeom>
          <a:ln>
            <a:solidFill>
              <a:schemeClr val="accent5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ZoneTexte 12"/>
          <p:cNvSpPr txBox="1"/>
          <p:nvPr/>
        </p:nvSpPr>
        <p:spPr>
          <a:xfrm>
            <a:off x="4978399" y="5469467"/>
            <a:ext cx="15216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Chaine longue</a:t>
            </a:r>
            <a:endParaRPr lang="fr-FR" dirty="0"/>
          </a:p>
        </p:txBody>
      </p:sp>
      <p:cxnSp>
        <p:nvCxnSpPr>
          <p:cNvPr id="15" name="Connecteur droit avec flèche 14"/>
          <p:cNvCxnSpPr>
            <a:stCxn id="13" idx="0"/>
          </p:cNvCxnSpPr>
          <p:nvPr/>
        </p:nvCxnSpPr>
        <p:spPr>
          <a:xfrm flipH="1" flipV="1">
            <a:off x="5418667" y="4775200"/>
            <a:ext cx="320555" cy="694267"/>
          </a:xfrm>
          <a:prstGeom prst="straightConnector1">
            <a:avLst/>
          </a:prstGeom>
          <a:ln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828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8707" y="34680"/>
            <a:ext cx="4089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Simulations de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3" name="Image 2" descr="lattic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" y="829733"/>
            <a:ext cx="4876800" cy="421640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29907" y="5080000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Simulation de Monte-Carlo:</a:t>
            </a:r>
          </a:p>
          <a:p>
            <a:endParaRPr lang="fr-FR" dirty="0"/>
          </a:p>
          <a:p>
            <a:r>
              <a:rPr lang="fr-FR" dirty="0" smtClean="0"/>
              <a:t>Mouvements infinitésimaux + règles d’</a:t>
            </a:r>
            <a:r>
              <a:rPr lang="fr-FR" dirty="0" err="1" smtClean="0"/>
              <a:t>acceptance</a:t>
            </a:r>
            <a:r>
              <a:rPr lang="fr-FR" dirty="0" smtClean="0"/>
              <a:t> par rapport à l’énergie</a:t>
            </a:r>
            <a:endParaRPr lang="fr-FR" dirty="0"/>
          </a:p>
        </p:txBody>
      </p:sp>
      <p:pic>
        <p:nvPicPr>
          <p:cNvPr id="5" name="Image 4" descr="md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07" y="829733"/>
            <a:ext cx="4033664" cy="381000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286569" y="5096933"/>
            <a:ext cx="3657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Dynamique moléculaire:</a:t>
            </a:r>
          </a:p>
          <a:p>
            <a:endParaRPr lang="fr-FR" dirty="0"/>
          </a:p>
          <a:p>
            <a:r>
              <a:rPr lang="fr-FR" dirty="0" smtClean="0"/>
              <a:t>Mouvements infinitésimaux calculé à partir des forces + bruits thermiques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1123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58707" y="34680"/>
            <a:ext cx="4089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Simulations de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3" name="Image 2" descr="lattice.pdf"/>
          <p:cNvPicPr>
            <a:picLocks noChangeAspect="1"/>
          </p:cNvPicPr>
          <p:nvPr/>
        </p:nvPicPr>
        <p:blipFill>
          <a:blip r:embed="rId4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7" y="829733"/>
            <a:ext cx="4876800" cy="4216400"/>
          </a:xfrm>
          <a:prstGeom prst="rect">
            <a:avLst/>
          </a:prstGeom>
        </p:spPr>
      </p:pic>
      <p:pic>
        <p:nvPicPr>
          <p:cNvPr id="5" name="Image 4" descr="md.pdf"/>
          <p:cNvPicPr>
            <a:picLocks noChangeAspect="1"/>
          </p:cNvPicPr>
          <p:nvPr/>
        </p:nvPicPr>
        <p:blipFill>
          <a:blip r:embed="rId5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07" y="829733"/>
            <a:ext cx="4033664" cy="381000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585130" y="1083733"/>
            <a:ext cx="4034002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Simulation de trajectoires</a:t>
            </a:r>
            <a:endParaRPr lang="fr-FR" sz="2800" b="1" dirty="0"/>
          </a:p>
        </p:txBody>
      </p:sp>
      <p:pic>
        <p:nvPicPr>
          <p:cNvPr id="8" name="test0001-0064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81200" y="1753658"/>
            <a:ext cx="5130800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46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362954" y="889857"/>
            <a:ext cx="5055713" cy="91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 smtClean="0"/>
              <a:t>Lois d’échelle:</a:t>
            </a:r>
          </a:p>
          <a:p>
            <a:r>
              <a:rPr lang="fr-FR" sz="2000" dirty="0" err="1" smtClean="0"/>
              <a:t>R</a:t>
            </a:r>
            <a:r>
              <a:rPr lang="fr-FR" sz="2000" baseline="-25000" dirty="0" err="1" smtClean="0"/>
              <a:t>g</a:t>
            </a:r>
            <a:r>
              <a:rPr lang="fr-FR" sz="2000" dirty="0" smtClean="0"/>
              <a:t>≈ </a:t>
            </a:r>
            <a:r>
              <a:rPr lang="fr-FR" sz="2000" dirty="0" err="1" smtClean="0"/>
              <a:t>N</a:t>
            </a:r>
            <a:r>
              <a:rPr lang="fr-FR" sz="2000" baseline="30000" dirty="0" err="1" smtClean="0"/>
              <a:t>ν</a:t>
            </a:r>
            <a:r>
              <a:rPr lang="fr-FR" sz="2000" dirty="0" smtClean="0"/>
              <a:t>, P(</a:t>
            </a:r>
            <a:r>
              <a:rPr lang="fr-FR" sz="2000" dirty="0" err="1" smtClean="0"/>
              <a:t>i,j</a:t>
            </a:r>
            <a:r>
              <a:rPr lang="fr-FR" sz="2000" dirty="0" smtClean="0"/>
              <a:t>)≈ |</a:t>
            </a:r>
            <a:r>
              <a:rPr lang="fr-FR" sz="2000" dirty="0" err="1" smtClean="0"/>
              <a:t>j-i</a:t>
            </a:r>
            <a:r>
              <a:rPr lang="fr-FR" sz="2000" dirty="0" smtClean="0"/>
              <a:t>|</a:t>
            </a:r>
            <a:r>
              <a:rPr lang="fr-FR" sz="2000" baseline="30000" dirty="0" smtClean="0"/>
              <a:t>-β</a:t>
            </a:r>
            <a:r>
              <a:rPr lang="fr-FR" sz="2000" dirty="0" smtClean="0"/>
              <a:t>, MSD(</a:t>
            </a:r>
            <a:r>
              <a:rPr lang="fr-FR" sz="2000" dirty="0" err="1" smtClean="0"/>
              <a:t>t</a:t>
            </a:r>
            <a:r>
              <a:rPr lang="fr-FR" sz="2000" dirty="0" smtClean="0"/>
              <a:t>)≈ f(N) </a:t>
            </a:r>
            <a:r>
              <a:rPr lang="fr-FR" sz="2000" dirty="0" err="1" smtClean="0"/>
              <a:t>t</a:t>
            </a:r>
            <a:r>
              <a:rPr lang="fr-FR" sz="2000" baseline="30000" dirty="0" smtClean="0"/>
              <a:t>α  </a:t>
            </a:r>
            <a:r>
              <a:rPr lang="fr-FR" sz="2000" dirty="0" smtClean="0"/>
              <a:t>etc.</a:t>
            </a:r>
            <a:endParaRPr lang="fr-FR" sz="2000" baseline="30000" dirty="0" smtClean="0"/>
          </a:p>
          <a:p>
            <a:endParaRPr lang="fr-FR" sz="2000" baseline="30000" dirty="0"/>
          </a:p>
        </p:txBody>
      </p:sp>
      <p:sp>
        <p:nvSpPr>
          <p:cNvPr id="5" name="ZoneTexte 4"/>
          <p:cNvSpPr txBox="1"/>
          <p:nvPr/>
        </p:nvSpPr>
        <p:spPr>
          <a:xfrm>
            <a:off x="0" y="1802927"/>
            <a:ext cx="8078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Dépendent des caractéristiques du modèles: volume exclu, confinement, </a:t>
            </a:r>
            <a:r>
              <a:rPr lang="fr-FR" dirty="0" err="1" smtClean="0"/>
              <a:t>rigidité,etc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1971621" y="3051201"/>
            <a:ext cx="57252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mesures expérimentales de ces lois d’échelles</a:t>
            </a:r>
            <a:endParaRPr lang="fr-FR" sz="2000" b="1" dirty="0"/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318001" y="3586773"/>
            <a:ext cx="0" cy="117148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1798307" y="5083201"/>
            <a:ext cx="572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/>
              <a:t>Inférer les mécanismes importants (confinement, rigidité, volume exclu, etc.) jouant un rôle dans l’organisation générale de la chromatine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681757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3334" y="1117600"/>
            <a:ext cx="232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 à la levure: </a:t>
            </a:r>
            <a:endParaRPr lang="fr-FR" dirty="0"/>
          </a:p>
        </p:txBody>
      </p:sp>
      <p:pic>
        <p:nvPicPr>
          <p:cNvPr id="4" name="Image 3" descr="hajjou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128" y="1778002"/>
            <a:ext cx="3204084" cy="1925556"/>
          </a:xfrm>
          <a:prstGeom prst="rect">
            <a:avLst/>
          </a:prstGeom>
        </p:spPr>
      </p:pic>
      <p:pic>
        <p:nvPicPr>
          <p:cNvPr id="6" name="Image 5" descr="pcontact_exp_yeastNobl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14" y="1486932"/>
            <a:ext cx="3069167" cy="2632940"/>
          </a:xfrm>
          <a:prstGeom prst="rect">
            <a:avLst/>
          </a:prstGeom>
        </p:spPr>
      </p:pic>
      <p:pic>
        <p:nvPicPr>
          <p:cNvPr id="7" name="Image 6" descr="kimur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4" y="1486932"/>
            <a:ext cx="2497080" cy="27813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52243" y="4268232"/>
            <a:ext cx="189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Kimura et al, 2013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510776" y="4268232"/>
            <a:ext cx="201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Noble’s</a:t>
            </a:r>
            <a:r>
              <a:rPr lang="fr-FR" dirty="0" smtClean="0"/>
              <a:t> group 2012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687770" y="4235966"/>
            <a:ext cx="1883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Hajjoul</a:t>
            </a:r>
            <a:r>
              <a:rPr lang="fr-FR" dirty="0" smtClean="0"/>
              <a:t> et al, 2012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646243" y="3143197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P=s</a:t>
            </a:r>
            <a:r>
              <a:rPr lang="fr-FR" baseline="30000" dirty="0" smtClean="0">
                <a:solidFill>
                  <a:srgbClr val="FF0000"/>
                </a:solidFill>
              </a:rPr>
              <a:t>-3/2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188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3334" y="1117600"/>
            <a:ext cx="232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 à la levure: </a:t>
            </a:r>
            <a:endParaRPr lang="fr-FR" dirty="0"/>
          </a:p>
        </p:txBody>
      </p:sp>
      <p:pic>
        <p:nvPicPr>
          <p:cNvPr id="4" name="Image 3" descr="hajjoul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467" y="1656265"/>
            <a:ext cx="3547533" cy="2131958"/>
          </a:xfrm>
          <a:prstGeom prst="rect">
            <a:avLst/>
          </a:prstGeom>
        </p:spPr>
      </p:pic>
      <p:pic>
        <p:nvPicPr>
          <p:cNvPr id="6" name="Image 5" descr="pcontact_exp_yeastNobl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414" y="1486932"/>
            <a:ext cx="3069167" cy="2632940"/>
          </a:xfrm>
          <a:prstGeom prst="rect">
            <a:avLst/>
          </a:prstGeom>
        </p:spPr>
      </p:pic>
      <p:pic>
        <p:nvPicPr>
          <p:cNvPr id="7" name="Image 6" descr="kimur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34" y="1486932"/>
            <a:ext cx="2497080" cy="278130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852243" y="4268232"/>
            <a:ext cx="189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Kimura et al, 2013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510776" y="4268232"/>
            <a:ext cx="201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Noble’s</a:t>
            </a:r>
            <a:r>
              <a:rPr lang="fr-FR" dirty="0" smtClean="0"/>
              <a:t> group 2012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687770" y="4235966"/>
            <a:ext cx="1883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Hajjoul</a:t>
            </a:r>
            <a:r>
              <a:rPr lang="fr-FR" dirty="0" smtClean="0"/>
              <a:t> et al, 2012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2342377" y="5246132"/>
            <a:ext cx="7597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Simple polymère confiné à l’équilibre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326487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3334" y="1117600"/>
            <a:ext cx="232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 à la levure: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004696" y="1745165"/>
            <a:ext cx="189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Kimura et al, 2013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663229" y="1745165"/>
            <a:ext cx="201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Noble’s</a:t>
            </a:r>
            <a:r>
              <a:rPr lang="fr-FR" dirty="0" smtClean="0"/>
              <a:t> group 2012</a:t>
            </a:r>
            <a:endParaRPr lang="fr-FR" dirty="0"/>
          </a:p>
        </p:txBody>
      </p:sp>
      <p:pic>
        <p:nvPicPr>
          <p:cNvPr id="11" name="Image 10" descr="wo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40" y="1745165"/>
            <a:ext cx="7179733" cy="2350093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75787" y="2082231"/>
            <a:ext cx="7501466" cy="1016569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/>
          <p:cNvSpPr txBox="1"/>
          <p:nvPr/>
        </p:nvSpPr>
        <p:spPr>
          <a:xfrm>
            <a:off x="6687770" y="4235966"/>
            <a:ext cx="1779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Wong et al, 2012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40483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3334" y="1117600"/>
            <a:ext cx="2327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 à la levure: 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004696" y="1745165"/>
            <a:ext cx="1892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Kimura et al, 2013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663229" y="1745165"/>
            <a:ext cx="20181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Noble’s</a:t>
            </a:r>
            <a:r>
              <a:rPr lang="fr-FR" dirty="0" smtClean="0"/>
              <a:t> group 2012</a:t>
            </a:r>
            <a:endParaRPr lang="fr-FR" dirty="0"/>
          </a:p>
        </p:txBody>
      </p:sp>
      <p:pic>
        <p:nvPicPr>
          <p:cNvPr id="11" name="Image 10" descr="wo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40" y="1745165"/>
            <a:ext cx="7179733" cy="2350093"/>
          </a:xfrm>
          <a:prstGeom prst="rect">
            <a:avLst/>
          </a:prstGeom>
        </p:spPr>
      </p:pic>
      <p:sp>
        <p:nvSpPr>
          <p:cNvPr id="13" name="Ellipse 12"/>
          <p:cNvSpPr/>
          <p:nvPr/>
        </p:nvSpPr>
        <p:spPr>
          <a:xfrm>
            <a:off x="3547767" y="4402666"/>
            <a:ext cx="2133600" cy="221826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orme libre 13"/>
          <p:cNvSpPr/>
          <p:nvPr/>
        </p:nvSpPr>
        <p:spPr>
          <a:xfrm>
            <a:off x="3556000" y="4521200"/>
            <a:ext cx="1545511" cy="1090388"/>
          </a:xfrm>
          <a:custGeom>
            <a:avLst/>
            <a:gdLst>
              <a:gd name="connsiteX0" fmla="*/ 0 w 1545511"/>
              <a:gd name="connsiteY0" fmla="*/ 1066800 h 1090388"/>
              <a:gd name="connsiteX1" fmla="*/ 372533 w 1545511"/>
              <a:gd name="connsiteY1" fmla="*/ 1049867 h 1090388"/>
              <a:gd name="connsiteX2" fmla="*/ 355600 w 1545511"/>
              <a:gd name="connsiteY2" fmla="*/ 745067 h 1090388"/>
              <a:gd name="connsiteX3" fmla="*/ 372533 w 1545511"/>
              <a:gd name="connsiteY3" fmla="*/ 541867 h 1090388"/>
              <a:gd name="connsiteX4" fmla="*/ 423333 w 1545511"/>
              <a:gd name="connsiteY4" fmla="*/ 558800 h 1090388"/>
              <a:gd name="connsiteX5" fmla="*/ 541867 w 1545511"/>
              <a:gd name="connsiteY5" fmla="*/ 626533 h 1090388"/>
              <a:gd name="connsiteX6" fmla="*/ 660400 w 1545511"/>
              <a:gd name="connsiteY6" fmla="*/ 812800 h 1090388"/>
              <a:gd name="connsiteX7" fmla="*/ 711200 w 1545511"/>
              <a:gd name="connsiteY7" fmla="*/ 846667 h 1090388"/>
              <a:gd name="connsiteX8" fmla="*/ 795867 w 1545511"/>
              <a:gd name="connsiteY8" fmla="*/ 812800 h 1090388"/>
              <a:gd name="connsiteX9" fmla="*/ 880533 w 1545511"/>
              <a:gd name="connsiteY9" fmla="*/ 643467 h 1090388"/>
              <a:gd name="connsiteX10" fmla="*/ 914400 w 1545511"/>
              <a:gd name="connsiteY10" fmla="*/ 457200 h 1090388"/>
              <a:gd name="connsiteX11" fmla="*/ 897467 w 1545511"/>
              <a:gd name="connsiteY11" fmla="*/ 321733 h 1090388"/>
              <a:gd name="connsiteX12" fmla="*/ 829733 w 1545511"/>
              <a:gd name="connsiteY12" fmla="*/ 304800 h 1090388"/>
              <a:gd name="connsiteX13" fmla="*/ 778933 w 1545511"/>
              <a:gd name="connsiteY13" fmla="*/ 287867 h 1090388"/>
              <a:gd name="connsiteX14" fmla="*/ 626533 w 1545511"/>
              <a:gd name="connsiteY14" fmla="*/ 304800 h 1090388"/>
              <a:gd name="connsiteX15" fmla="*/ 508000 w 1545511"/>
              <a:gd name="connsiteY15" fmla="*/ 372533 h 1090388"/>
              <a:gd name="connsiteX16" fmla="*/ 491067 w 1545511"/>
              <a:gd name="connsiteY16" fmla="*/ 321733 h 1090388"/>
              <a:gd name="connsiteX17" fmla="*/ 508000 w 1545511"/>
              <a:gd name="connsiteY17" fmla="*/ 270933 h 1090388"/>
              <a:gd name="connsiteX18" fmla="*/ 609600 w 1545511"/>
              <a:gd name="connsiteY18" fmla="*/ 152400 h 1090388"/>
              <a:gd name="connsiteX19" fmla="*/ 677333 w 1545511"/>
              <a:gd name="connsiteY19" fmla="*/ 118533 h 1090388"/>
              <a:gd name="connsiteX20" fmla="*/ 812800 w 1545511"/>
              <a:gd name="connsiteY20" fmla="*/ 50800 h 1090388"/>
              <a:gd name="connsiteX21" fmla="*/ 914400 w 1545511"/>
              <a:gd name="connsiteY21" fmla="*/ 67733 h 1090388"/>
              <a:gd name="connsiteX22" fmla="*/ 999067 w 1545511"/>
              <a:gd name="connsiteY22" fmla="*/ 203200 h 1090388"/>
              <a:gd name="connsiteX23" fmla="*/ 1032933 w 1545511"/>
              <a:gd name="connsiteY23" fmla="*/ 270933 h 1090388"/>
              <a:gd name="connsiteX24" fmla="*/ 1100667 w 1545511"/>
              <a:gd name="connsiteY24" fmla="*/ 440267 h 1090388"/>
              <a:gd name="connsiteX25" fmla="*/ 1117600 w 1545511"/>
              <a:gd name="connsiteY25" fmla="*/ 508000 h 1090388"/>
              <a:gd name="connsiteX26" fmla="*/ 1134533 w 1545511"/>
              <a:gd name="connsiteY26" fmla="*/ 558800 h 1090388"/>
              <a:gd name="connsiteX27" fmla="*/ 1151467 w 1545511"/>
              <a:gd name="connsiteY27" fmla="*/ 626533 h 1090388"/>
              <a:gd name="connsiteX28" fmla="*/ 1202267 w 1545511"/>
              <a:gd name="connsiteY28" fmla="*/ 643467 h 1090388"/>
              <a:gd name="connsiteX29" fmla="*/ 1270000 w 1545511"/>
              <a:gd name="connsiteY29" fmla="*/ 626533 h 1090388"/>
              <a:gd name="connsiteX30" fmla="*/ 1286933 w 1545511"/>
              <a:gd name="connsiteY30" fmla="*/ 524933 h 1090388"/>
              <a:gd name="connsiteX31" fmla="*/ 1320800 w 1545511"/>
              <a:gd name="connsiteY31" fmla="*/ 84667 h 1090388"/>
              <a:gd name="connsiteX32" fmla="*/ 1422400 w 1545511"/>
              <a:gd name="connsiteY32" fmla="*/ 118533 h 1090388"/>
              <a:gd name="connsiteX33" fmla="*/ 1524000 w 1545511"/>
              <a:gd name="connsiteY33" fmla="*/ 220133 h 1090388"/>
              <a:gd name="connsiteX34" fmla="*/ 1540933 w 1545511"/>
              <a:gd name="connsiteY34" fmla="*/ 0 h 1090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545511" h="1090388">
                <a:moveTo>
                  <a:pt x="0" y="1066800"/>
                </a:moveTo>
                <a:cubicBezTo>
                  <a:pt x="124178" y="1061156"/>
                  <a:pt x="280356" y="1133265"/>
                  <a:pt x="372533" y="1049867"/>
                </a:cubicBezTo>
                <a:cubicBezTo>
                  <a:pt x="447989" y="981597"/>
                  <a:pt x="355600" y="846824"/>
                  <a:pt x="355600" y="745067"/>
                </a:cubicBezTo>
                <a:cubicBezTo>
                  <a:pt x="355600" y="677099"/>
                  <a:pt x="366889" y="609600"/>
                  <a:pt x="372533" y="541867"/>
                </a:cubicBezTo>
                <a:cubicBezTo>
                  <a:pt x="389466" y="547511"/>
                  <a:pt x="406927" y="551769"/>
                  <a:pt x="423333" y="558800"/>
                </a:cubicBezTo>
                <a:cubicBezTo>
                  <a:pt x="483487" y="584580"/>
                  <a:pt x="490850" y="592522"/>
                  <a:pt x="541867" y="626533"/>
                </a:cubicBezTo>
                <a:cubicBezTo>
                  <a:pt x="594260" y="731319"/>
                  <a:pt x="586258" y="751015"/>
                  <a:pt x="660400" y="812800"/>
                </a:cubicBezTo>
                <a:cubicBezTo>
                  <a:pt x="676034" y="825829"/>
                  <a:pt x="694267" y="835378"/>
                  <a:pt x="711200" y="846667"/>
                </a:cubicBezTo>
                <a:cubicBezTo>
                  <a:pt x="739422" y="835378"/>
                  <a:pt x="776408" y="836151"/>
                  <a:pt x="795867" y="812800"/>
                </a:cubicBezTo>
                <a:cubicBezTo>
                  <a:pt x="836267" y="764320"/>
                  <a:pt x="880533" y="643467"/>
                  <a:pt x="880533" y="643467"/>
                </a:cubicBezTo>
                <a:cubicBezTo>
                  <a:pt x="886040" y="615934"/>
                  <a:pt x="914400" y="478871"/>
                  <a:pt x="914400" y="457200"/>
                </a:cubicBezTo>
                <a:cubicBezTo>
                  <a:pt x="914400" y="411693"/>
                  <a:pt x="919567" y="361513"/>
                  <a:pt x="897467" y="321733"/>
                </a:cubicBezTo>
                <a:cubicBezTo>
                  <a:pt x="886165" y="301389"/>
                  <a:pt x="852110" y="311193"/>
                  <a:pt x="829733" y="304800"/>
                </a:cubicBezTo>
                <a:cubicBezTo>
                  <a:pt x="812570" y="299897"/>
                  <a:pt x="795866" y="293511"/>
                  <a:pt x="778933" y="287867"/>
                </a:cubicBezTo>
                <a:cubicBezTo>
                  <a:pt x="728133" y="293511"/>
                  <a:pt x="676337" y="293307"/>
                  <a:pt x="626533" y="304800"/>
                </a:cubicBezTo>
                <a:cubicBezTo>
                  <a:pt x="593678" y="312382"/>
                  <a:pt x="537008" y="353195"/>
                  <a:pt x="508000" y="372533"/>
                </a:cubicBezTo>
                <a:cubicBezTo>
                  <a:pt x="502356" y="355600"/>
                  <a:pt x="491067" y="339582"/>
                  <a:pt x="491067" y="321733"/>
                </a:cubicBezTo>
                <a:cubicBezTo>
                  <a:pt x="491067" y="303884"/>
                  <a:pt x="499144" y="286431"/>
                  <a:pt x="508000" y="270933"/>
                </a:cubicBezTo>
                <a:cubicBezTo>
                  <a:pt x="523948" y="243024"/>
                  <a:pt x="580609" y="173108"/>
                  <a:pt x="609600" y="152400"/>
                </a:cubicBezTo>
                <a:cubicBezTo>
                  <a:pt x="630141" y="137728"/>
                  <a:pt x="655927" y="131912"/>
                  <a:pt x="677333" y="118533"/>
                </a:cubicBezTo>
                <a:cubicBezTo>
                  <a:pt x="792467" y="46574"/>
                  <a:pt x="693953" y="80511"/>
                  <a:pt x="812800" y="50800"/>
                </a:cubicBezTo>
                <a:cubicBezTo>
                  <a:pt x="846667" y="56444"/>
                  <a:pt x="883025" y="53789"/>
                  <a:pt x="914400" y="67733"/>
                </a:cubicBezTo>
                <a:cubicBezTo>
                  <a:pt x="969113" y="92050"/>
                  <a:pt x="978620" y="157195"/>
                  <a:pt x="999067" y="203200"/>
                </a:cubicBezTo>
                <a:cubicBezTo>
                  <a:pt x="1009319" y="226267"/>
                  <a:pt x="1022488" y="247953"/>
                  <a:pt x="1032933" y="270933"/>
                </a:cubicBezTo>
                <a:cubicBezTo>
                  <a:pt x="1056550" y="322890"/>
                  <a:pt x="1084346" y="383143"/>
                  <a:pt x="1100667" y="440267"/>
                </a:cubicBezTo>
                <a:cubicBezTo>
                  <a:pt x="1107061" y="462644"/>
                  <a:pt x="1111207" y="485623"/>
                  <a:pt x="1117600" y="508000"/>
                </a:cubicBezTo>
                <a:cubicBezTo>
                  <a:pt x="1122503" y="525163"/>
                  <a:pt x="1129629" y="541638"/>
                  <a:pt x="1134533" y="558800"/>
                </a:cubicBezTo>
                <a:cubicBezTo>
                  <a:pt x="1140927" y="581177"/>
                  <a:pt x="1136929" y="608360"/>
                  <a:pt x="1151467" y="626533"/>
                </a:cubicBezTo>
                <a:cubicBezTo>
                  <a:pt x="1162617" y="640471"/>
                  <a:pt x="1185334" y="637822"/>
                  <a:pt x="1202267" y="643467"/>
                </a:cubicBezTo>
                <a:cubicBezTo>
                  <a:pt x="1224845" y="637822"/>
                  <a:pt x="1256473" y="645471"/>
                  <a:pt x="1270000" y="626533"/>
                </a:cubicBezTo>
                <a:cubicBezTo>
                  <a:pt x="1289956" y="598594"/>
                  <a:pt x="1283728" y="559117"/>
                  <a:pt x="1286933" y="524933"/>
                </a:cubicBezTo>
                <a:cubicBezTo>
                  <a:pt x="1300672" y="378387"/>
                  <a:pt x="1309511" y="231422"/>
                  <a:pt x="1320800" y="84667"/>
                </a:cubicBezTo>
                <a:cubicBezTo>
                  <a:pt x="1354667" y="95956"/>
                  <a:pt x="1397157" y="93290"/>
                  <a:pt x="1422400" y="118533"/>
                </a:cubicBezTo>
                <a:lnTo>
                  <a:pt x="1524000" y="220133"/>
                </a:lnTo>
                <a:cubicBezTo>
                  <a:pt x="1558782" y="115785"/>
                  <a:pt x="1540933" y="187182"/>
                  <a:pt x="1540933" y="0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Forme libre 14"/>
          <p:cNvSpPr/>
          <p:nvPr/>
        </p:nvSpPr>
        <p:spPr>
          <a:xfrm>
            <a:off x="3556000" y="4978400"/>
            <a:ext cx="1981200" cy="1066861"/>
          </a:xfrm>
          <a:custGeom>
            <a:avLst/>
            <a:gdLst>
              <a:gd name="connsiteX0" fmla="*/ 0 w 1981200"/>
              <a:gd name="connsiteY0" fmla="*/ 660400 h 1066861"/>
              <a:gd name="connsiteX1" fmla="*/ 406400 w 1981200"/>
              <a:gd name="connsiteY1" fmla="*/ 677333 h 1066861"/>
              <a:gd name="connsiteX2" fmla="*/ 474133 w 1981200"/>
              <a:gd name="connsiteY2" fmla="*/ 728133 h 1066861"/>
              <a:gd name="connsiteX3" fmla="*/ 524933 w 1981200"/>
              <a:gd name="connsiteY3" fmla="*/ 745067 h 1066861"/>
              <a:gd name="connsiteX4" fmla="*/ 558800 w 1981200"/>
              <a:gd name="connsiteY4" fmla="*/ 795867 h 1066861"/>
              <a:gd name="connsiteX5" fmla="*/ 609600 w 1981200"/>
              <a:gd name="connsiteY5" fmla="*/ 829733 h 1066861"/>
              <a:gd name="connsiteX6" fmla="*/ 626533 w 1981200"/>
              <a:gd name="connsiteY6" fmla="*/ 897467 h 1066861"/>
              <a:gd name="connsiteX7" fmla="*/ 643467 w 1981200"/>
              <a:gd name="connsiteY7" fmla="*/ 948267 h 1066861"/>
              <a:gd name="connsiteX8" fmla="*/ 660400 w 1981200"/>
              <a:gd name="connsiteY8" fmla="*/ 1049867 h 1066861"/>
              <a:gd name="connsiteX9" fmla="*/ 728133 w 1981200"/>
              <a:gd name="connsiteY9" fmla="*/ 1066800 h 1066861"/>
              <a:gd name="connsiteX10" fmla="*/ 914400 w 1981200"/>
              <a:gd name="connsiteY10" fmla="*/ 1049867 h 1066861"/>
              <a:gd name="connsiteX11" fmla="*/ 965200 w 1981200"/>
              <a:gd name="connsiteY11" fmla="*/ 1016000 h 1066861"/>
              <a:gd name="connsiteX12" fmla="*/ 999067 w 1981200"/>
              <a:gd name="connsiteY12" fmla="*/ 965200 h 1066861"/>
              <a:gd name="connsiteX13" fmla="*/ 965200 w 1981200"/>
              <a:gd name="connsiteY13" fmla="*/ 524933 h 1066861"/>
              <a:gd name="connsiteX14" fmla="*/ 982133 w 1981200"/>
              <a:gd name="connsiteY14" fmla="*/ 423333 h 1066861"/>
              <a:gd name="connsiteX15" fmla="*/ 1049867 w 1981200"/>
              <a:gd name="connsiteY15" fmla="*/ 457200 h 1066861"/>
              <a:gd name="connsiteX16" fmla="*/ 1117600 w 1981200"/>
              <a:gd name="connsiteY16" fmla="*/ 558800 h 1066861"/>
              <a:gd name="connsiteX17" fmla="*/ 1168400 w 1981200"/>
              <a:gd name="connsiteY17" fmla="*/ 677333 h 1066861"/>
              <a:gd name="connsiteX18" fmla="*/ 1286933 w 1981200"/>
              <a:gd name="connsiteY18" fmla="*/ 643467 h 1066861"/>
              <a:gd name="connsiteX19" fmla="*/ 1320800 w 1981200"/>
              <a:gd name="connsiteY19" fmla="*/ 524933 h 1066861"/>
              <a:gd name="connsiteX20" fmla="*/ 1337733 w 1981200"/>
              <a:gd name="connsiteY20" fmla="*/ 389467 h 1066861"/>
              <a:gd name="connsiteX21" fmla="*/ 1354667 w 1981200"/>
              <a:gd name="connsiteY21" fmla="*/ 287867 h 1066861"/>
              <a:gd name="connsiteX22" fmla="*/ 1439333 w 1981200"/>
              <a:gd name="connsiteY22" fmla="*/ 321733 h 1066861"/>
              <a:gd name="connsiteX23" fmla="*/ 1557867 w 1981200"/>
              <a:gd name="connsiteY23" fmla="*/ 389467 h 1066861"/>
              <a:gd name="connsiteX24" fmla="*/ 1828800 w 1981200"/>
              <a:gd name="connsiteY24" fmla="*/ 372533 h 1066861"/>
              <a:gd name="connsiteX25" fmla="*/ 1845733 w 1981200"/>
              <a:gd name="connsiteY25" fmla="*/ 321733 h 1066861"/>
              <a:gd name="connsiteX26" fmla="*/ 1862667 w 1981200"/>
              <a:gd name="connsiteY26" fmla="*/ 0 h 1066861"/>
              <a:gd name="connsiteX27" fmla="*/ 1930400 w 1981200"/>
              <a:gd name="connsiteY27" fmla="*/ 16933 h 1066861"/>
              <a:gd name="connsiteX28" fmla="*/ 1981200 w 1981200"/>
              <a:gd name="connsiteY28" fmla="*/ 33867 h 1066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981200" h="1066861">
                <a:moveTo>
                  <a:pt x="0" y="660400"/>
                </a:moveTo>
                <a:cubicBezTo>
                  <a:pt x="135467" y="666044"/>
                  <a:pt x="272178" y="658159"/>
                  <a:pt x="406400" y="677333"/>
                </a:cubicBezTo>
                <a:cubicBezTo>
                  <a:pt x="434338" y="681324"/>
                  <a:pt x="449629" y="714131"/>
                  <a:pt x="474133" y="728133"/>
                </a:cubicBezTo>
                <a:cubicBezTo>
                  <a:pt x="489631" y="736989"/>
                  <a:pt x="508000" y="739422"/>
                  <a:pt x="524933" y="745067"/>
                </a:cubicBezTo>
                <a:cubicBezTo>
                  <a:pt x="536222" y="762000"/>
                  <a:pt x="544409" y="781476"/>
                  <a:pt x="558800" y="795867"/>
                </a:cubicBezTo>
                <a:cubicBezTo>
                  <a:pt x="573191" y="810257"/>
                  <a:pt x="598311" y="812800"/>
                  <a:pt x="609600" y="829733"/>
                </a:cubicBezTo>
                <a:cubicBezTo>
                  <a:pt x="622509" y="849097"/>
                  <a:pt x="620139" y="875090"/>
                  <a:pt x="626533" y="897467"/>
                </a:cubicBezTo>
                <a:cubicBezTo>
                  <a:pt x="631437" y="914630"/>
                  <a:pt x="637822" y="931334"/>
                  <a:pt x="643467" y="948267"/>
                </a:cubicBezTo>
                <a:cubicBezTo>
                  <a:pt x="649111" y="982134"/>
                  <a:pt x="640444" y="1021928"/>
                  <a:pt x="660400" y="1049867"/>
                </a:cubicBezTo>
                <a:cubicBezTo>
                  <a:pt x="673927" y="1068805"/>
                  <a:pt x="704860" y="1066800"/>
                  <a:pt x="728133" y="1066800"/>
                </a:cubicBezTo>
                <a:cubicBezTo>
                  <a:pt x="790478" y="1066800"/>
                  <a:pt x="852311" y="1055511"/>
                  <a:pt x="914400" y="1049867"/>
                </a:cubicBezTo>
                <a:cubicBezTo>
                  <a:pt x="931333" y="1038578"/>
                  <a:pt x="950809" y="1030391"/>
                  <a:pt x="965200" y="1016000"/>
                </a:cubicBezTo>
                <a:cubicBezTo>
                  <a:pt x="979591" y="1001609"/>
                  <a:pt x="998285" y="985536"/>
                  <a:pt x="999067" y="965200"/>
                </a:cubicBezTo>
                <a:cubicBezTo>
                  <a:pt x="1011280" y="647668"/>
                  <a:pt x="1019114" y="686679"/>
                  <a:pt x="965200" y="524933"/>
                </a:cubicBezTo>
                <a:cubicBezTo>
                  <a:pt x="970844" y="491066"/>
                  <a:pt x="955323" y="444781"/>
                  <a:pt x="982133" y="423333"/>
                </a:cubicBezTo>
                <a:cubicBezTo>
                  <a:pt x="1001845" y="407564"/>
                  <a:pt x="1032018" y="439351"/>
                  <a:pt x="1049867" y="457200"/>
                </a:cubicBezTo>
                <a:cubicBezTo>
                  <a:pt x="1078648" y="485981"/>
                  <a:pt x="1117600" y="558800"/>
                  <a:pt x="1117600" y="558800"/>
                </a:cubicBezTo>
                <a:cubicBezTo>
                  <a:pt x="1123577" y="576732"/>
                  <a:pt x="1153333" y="673985"/>
                  <a:pt x="1168400" y="677333"/>
                </a:cubicBezTo>
                <a:cubicBezTo>
                  <a:pt x="1208513" y="686247"/>
                  <a:pt x="1247422" y="654756"/>
                  <a:pt x="1286933" y="643467"/>
                </a:cubicBezTo>
                <a:cubicBezTo>
                  <a:pt x="1298222" y="603956"/>
                  <a:pt x="1312741" y="565227"/>
                  <a:pt x="1320800" y="524933"/>
                </a:cubicBezTo>
                <a:cubicBezTo>
                  <a:pt x="1329725" y="480310"/>
                  <a:pt x="1331297" y="434516"/>
                  <a:pt x="1337733" y="389467"/>
                </a:cubicBezTo>
                <a:cubicBezTo>
                  <a:pt x="1342589" y="355478"/>
                  <a:pt x="1349022" y="321734"/>
                  <a:pt x="1354667" y="287867"/>
                </a:cubicBezTo>
                <a:cubicBezTo>
                  <a:pt x="1382889" y="299156"/>
                  <a:pt x="1413557" y="305623"/>
                  <a:pt x="1439333" y="321733"/>
                </a:cubicBezTo>
                <a:cubicBezTo>
                  <a:pt x="1573848" y="405805"/>
                  <a:pt x="1401537" y="350383"/>
                  <a:pt x="1557867" y="389467"/>
                </a:cubicBezTo>
                <a:cubicBezTo>
                  <a:pt x="1648178" y="383822"/>
                  <a:pt x="1740718" y="393258"/>
                  <a:pt x="1828800" y="372533"/>
                </a:cubicBezTo>
                <a:cubicBezTo>
                  <a:pt x="1846175" y="368445"/>
                  <a:pt x="1844117" y="339509"/>
                  <a:pt x="1845733" y="321733"/>
                </a:cubicBezTo>
                <a:cubicBezTo>
                  <a:pt x="1855456" y="214781"/>
                  <a:pt x="1857022" y="107244"/>
                  <a:pt x="1862667" y="0"/>
                </a:cubicBezTo>
                <a:cubicBezTo>
                  <a:pt x="1885245" y="5644"/>
                  <a:pt x="1908023" y="10539"/>
                  <a:pt x="1930400" y="16933"/>
                </a:cubicBezTo>
                <a:cubicBezTo>
                  <a:pt x="1947563" y="21837"/>
                  <a:pt x="1981200" y="33867"/>
                  <a:pt x="1981200" y="33867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Forme libre 15"/>
          <p:cNvSpPr/>
          <p:nvPr/>
        </p:nvSpPr>
        <p:spPr>
          <a:xfrm>
            <a:off x="3572933" y="5672667"/>
            <a:ext cx="1946208" cy="762000"/>
          </a:xfrm>
          <a:custGeom>
            <a:avLst/>
            <a:gdLst>
              <a:gd name="connsiteX0" fmla="*/ 0 w 1946208"/>
              <a:gd name="connsiteY0" fmla="*/ 0 h 762000"/>
              <a:gd name="connsiteX1" fmla="*/ 118534 w 1946208"/>
              <a:gd name="connsiteY1" fmla="*/ 33866 h 762000"/>
              <a:gd name="connsiteX2" fmla="*/ 304800 w 1946208"/>
              <a:gd name="connsiteY2" fmla="*/ 203200 h 762000"/>
              <a:gd name="connsiteX3" fmla="*/ 372534 w 1946208"/>
              <a:gd name="connsiteY3" fmla="*/ 254000 h 762000"/>
              <a:gd name="connsiteX4" fmla="*/ 406400 w 1946208"/>
              <a:gd name="connsiteY4" fmla="*/ 389466 h 762000"/>
              <a:gd name="connsiteX5" fmla="*/ 423334 w 1946208"/>
              <a:gd name="connsiteY5" fmla="*/ 440266 h 762000"/>
              <a:gd name="connsiteX6" fmla="*/ 457200 w 1946208"/>
              <a:gd name="connsiteY6" fmla="*/ 558800 h 762000"/>
              <a:gd name="connsiteX7" fmla="*/ 609600 w 1946208"/>
              <a:gd name="connsiteY7" fmla="*/ 677333 h 762000"/>
              <a:gd name="connsiteX8" fmla="*/ 660400 w 1946208"/>
              <a:gd name="connsiteY8" fmla="*/ 694266 h 762000"/>
              <a:gd name="connsiteX9" fmla="*/ 711200 w 1946208"/>
              <a:gd name="connsiteY9" fmla="*/ 728133 h 762000"/>
              <a:gd name="connsiteX10" fmla="*/ 897467 w 1946208"/>
              <a:gd name="connsiteY10" fmla="*/ 762000 h 762000"/>
              <a:gd name="connsiteX11" fmla="*/ 1219200 w 1946208"/>
              <a:gd name="connsiteY11" fmla="*/ 694266 h 762000"/>
              <a:gd name="connsiteX12" fmla="*/ 1320800 w 1946208"/>
              <a:gd name="connsiteY12" fmla="*/ 626533 h 762000"/>
              <a:gd name="connsiteX13" fmla="*/ 1371600 w 1946208"/>
              <a:gd name="connsiteY13" fmla="*/ 592666 h 762000"/>
              <a:gd name="connsiteX14" fmla="*/ 1405467 w 1946208"/>
              <a:gd name="connsiteY14" fmla="*/ 524933 h 762000"/>
              <a:gd name="connsiteX15" fmla="*/ 1473200 w 1946208"/>
              <a:gd name="connsiteY15" fmla="*/ 372533 h 762000"/>
              <a:gd name="connsiteX16" fmla="*/ 1456267 w 1946208"/>
              <a:gd name="connsiteY16" fmla="*/ 135466 h 762000"/>
              <a:gd name="connsiteX17" fmla="*/ 1422400 w 1946208"/>
              <a:gd name="connsiteY17" fmla="*/ 84666 h 762000"/>
              <a:gd name="connsiteX18" fmla="*/ 1371600 w 1946208"/>
              <a:gd name="connsiteY18" fmla="*/ 50800 h 762000"/>
              <a:gd name="connsiteX19" fmla="*/ 1490134 w 1946208"/>
              <a:gd name="connsiteY19" fmla="*/ 67733 h 762000"/>
              <a:gd name="connsiteX20" fmla="*/ 1507067 w 1946208"/>
              <a:gd name="connsiteY20" fmla="*/ 118533 h 762000"/>
              <a:gd name="connsiteX21" fmla="*/ 1473200 w 1946208"/>
              <a:gd name="connsiteY21" fmla="*/ 169333 h 762000"/>
              <a:gd name="connsiteX22" fmla="*/ 1422400 w 1946208"/>
              <a:gd name="connsiteY22" fmla="*/ 237066 h 762000"/>
              <a:gd name="connsiteX23" fmla="*/ 1219200 w 1946208"/>
              <a:gd name="connsiteY23" fmla="*/ 423333 h 762000"/>
              <a:gd name="connsiteX24" fmla="*/ 1066800 w 1946208"/>
              <a:gd name="connsiteY24" fmla="*/ 474133 h 762000"/>
              <a:gd name="connsiteX25" fmla="*/ 1117600 w 1946208"/>
              <a:gd name="connsiteY25" fmla="*/ 508000 h 762000"/>
              <a:gd name="connsiteX26" fmla="*/ 1168400 w 1946208"/>
              <a:gd name="connsiteY26" fmla="*/ 524933 h 762000"/>
              <a:gd name="connsiteX27" fmla="*/ 1303867 w 1946208"/>
              <a:gd name="connsiteY27" fmla="*/ 558800 h 762000"/>
              <a:gd name="connsiteX28" fmla="*/ 1371600 w 1946208"/>
              <a:gd name="connsiteY28" fmla="*/ 575733 h 762000"/>
              <a:gd name="connsiteX29" fmla="*/ 1524000 w 1946208"/>
              <a:gd name="connsiteY29" fmla="*/ 524933 h 762000"/>
              <a:gd name="connsiteX30" fmla="*/ 1557867 w 1946208"/>
              <a:gd name="connsiteY30" fmla="*/ 474133 h 762000"/>
              <a:gd name="connsiteX31" fmla="*/ 1608667 w 1946208"/>
              <a:gd name="connsiteY31" fmla="*/ 423333 h 762000"/>
              <a:gd name="connsiteX32" fmla="*/ 1659467 w 1946208"/>
              <a:gd name="connsiteY32" fmla="*/ 355600 h 762000"/>
              <a:gd name="connsiteX33" fmla="*/ 1710267 w 1946208"/>
              <a:gd name="connsiteY33" fmla="*/ 203200 h 762000"/>
              <a:gd name="connsiteX34" fmla="*/ 1727200 w 1946208"/>
              <a:gd name="connsiteY34" fmla="*/ 152400 h 762000"/>
              <a:gd name="connsiteX35" fmla="*/ 1744134 w 1946208"/>
              <a:gd name="connsiteY35" fmla="*/ 84666 h 762000"/>
              <a:gd name="connsiteX36" fmla="*/ 1828800 w 1946208"/>
              <a:gd name="connsiteY36" fmla="*/ 118533 h 762000"/>
              <a:gd name="connsiteX37" fmla="*/ 1930400 w 1946208"/>
              <a:gd name="connsiteY37" fmla="*/ 389466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946208" h="762000">
                <a:moveTo>
                  <a:pt x="0" y="0"/>
                </a:moveTo>
                <a:cubicBezTo>
                  <a:pt x="39511" y="11289"/>
                  <a:pt x="82353" y="14384"/>
                  <a:pt x="118534" y="33866"/>
                </a:cubicBezTo>
                <a:cubicBezTo>
                  <a:pt x="180073" y="67002"/>
                  <a:pt x="252990" y="157147"/>
                  <a:pt x="304800" y="203200"/>
                </a:cubicBezTo>
                <a:cubicBezTo>
                  <a:pt x="325894" y="221950"/>
                  <a:pt x="349956" y="237067"/>
                  <a:pt x="372534" y="254000"/>
                </a:cubicBezTo>
                <a:cubicBezTo>
                  <a:pt x="383823" y="299155"/>
                  <a:pt x="391681" y="345310"/>
                  <a:pt x="406400" y="389466"/>
                </a:cubicBezTo>
                <a:cubicBezTo>
                  <a:pt x="412045" y="406399"/>
                  <a:pt x="418430" y="423103"/>
                  <a:pt x="423334" y="440266"/>
                </a:cubicBezTo>
                <a:cubicBezTo>
                  <a:pt x="425526" y="447939"/>
                  <a:pt x="447533" y="545267"/>
                  <a:pt x="457200" y="558800"/>
                </a:cubicBezTo>
                <a:cubicBezTo>
                  <a:pt x="495680" y="612671"/>
                  <a:pt x="551698" y="648382"/>
                  <a:pt x="609600" y="677333"/>
                </a:cubicBezTo>
                <a:cubicBezTo>
                  <a:pt x="625565" y="685315"/>
                  <a:pt x="643467" y="688622"/>
                  <a:pt x="660400" y="694266"/>
                </a:cubicBezTo>
                <a:cubicBezTo>
                  <a:pt x="677333" y="705555"/>
                  <a:pt x="692494" y="720116"/>
                  <a:pt x="711200" y="728133"/>
                </a:cubicBezTo>
                <a:cubicBezTo>
                  <a:pt x="751117" y="745240"/>
                  <a:pt x="870006" y="758077"/>
                  <a:pt x="897467" y="762000"/>
                </a:cubicBezTo>
                <a:cubicBezTo>
                  <a:pt x="1071985" y="738731"/>
                  <a:pt x="1105952" y="762215"/>
                  <a:pt x="1219200" y="694266"/>
                </a:cubicBezTo>
                <a:cubicBezTo>
                  <a:pt x="1254102" y="673325"/>
                  <a:pt x="1286933" y="649111"/>
                  <a:pt x="1320800" y="626533"/>
                </a:cubicBezTo>
                <a:lnTo>
                  <a:pt x="1371600" y="592666"/>
                </a:lnTo>
                <a:cubicBezTo>
                  <a:pt x="1382889" y="570088"/>
                  <a:pt x="1395215" y="548000"/>
                  <a:pt x="1405467" y="524933"/>
                </a:cubicBezTo>
                <a:cubicBezTo>
                  <a:pt x="1491961" y="330323"/>
                  <a:pt x="1389822" y="539291"/>
                  <a:pt x="1473200" y="372533"/>
                </a:cubicBezTo>
                <a:cubicBezTo>
                  <a:pt x="1467556" y="293511"/>
                  <a:pt x="1470035" y="213484"/>
                  <a:pt x="1456267" y="135466"/>
                </a:cubicBezTo>
                <a:cubicBezTo>
                  <a:pt x="1452730" y="115424"/>
                  <a:pt x="1436791" y="99057"/>
                  <a:pt x="1422400" y="84666"/>
                </a:cubicBezTo>
                <a:cubicBezTo>
                  <a:pt x="1408009" y="70276"/>
                  <a:pt x="1351856" y="55736"/>
                  <a:pt x="1371600" y="50800"/>
                </a:cubicBezTo>
                <a:cubicBezTo>
                  <a:pt x="1410321" y="41120"/>
                  <a:pt x="1450623" y="62089"/>
                  <a:pt x="1490134" y="67733"/>
                </a:cubicBezTo>
                <a:cubicBezTo>
                  <a:pt x="1495778" y="84666"/>
                  <a:pt x="1510002" y="100927"/>
                  <a:pt x="1507067" y="118533"/>
                </a:cubicBezTo>
                <a:cubicBezTo>
                  <a:pt x="1503721" y="138607"/>
                  <a:pt x="1485029" y="152772"/>
                  <a:pt x="1473200" y="169333"/>
                </a:cubicBezTo>
                <a:cubicBezTo>
                  <a:pt x="1456796" y="192298"/>
                  <a:pt x="1441470" y="216262"/>
                  <a:pt x="1422400" y="237066"/>
                </a:cubicBezTo>
                <a:cubicBezTo>
                  <a:pt x="1308421" y="361407"/>
                  <a:pt x="1319706" y="347954"/>
                  <a:pt x="1219200" y="423333"/>
                </a:cubicBezTo>
                <a:cubicBezTo>
                  <a:pt x="1160297" y="417443"/>
                  <a:pt x="981303" y="345887"/>
                  <a:pt x="1066800" y="474133"/>
                </a:cubicBezTo>
                <a:cubicBezTo>
                  <a:pt x="1078089" y="491066"/>
                  <a:pt x="1099397" y="498899"/>
                  <a:pt x="1117600" y="508000"/>
                </a:cubicBezTo>
                <a:cubicBezTo>
                  <a:pt x="1133565" y="515982"/>
                  <a:pt x="1151180" y="520237"/>
                  <a:pt x="1168400" y="524933"/>
                </a:cubicBezTo>
                <a:cubicBezTo>
                  <a:pt x="1213305" y="537180"/>
                  <a:pt x="1258711" y="547511"/>
                  <a:pt x="1303867" y="558800"/>
                </a:cubicBezTo>
                <a:lnTo>
                  <a:pt x="1371600" y="575733"/>
                </a:lnTo>
                <a:cubicBezTo>
                  <a:pt x="1413744" y="565197"/>
                  <a:pt x="1489663" y="549460"/>
                  <a:pt x="1524000" y="524933"/>
                </a:cubicBezTo>
                <a:cubicBezTo>
                  <a:pt x="1540561" y="513104"/>
                  <a:pt x="1544838" y="489767"/>
                  <a:pt x="1557867" y="474133"/>
                </a:cubicBezTo>
                <a:cubicBezTo>
                  <a:pt x="1573198" y="455736"/>
                  <a:pt x="1593082" y="441515"/>
                  <a:pt x="1608667" y="423333"/>
                </a:cubicBezTo>
                <a:cubicBezTo>
                  <a:pt x="1627034" y="401905"/>
                  <a:pt x="1642534" y="378178"/>
                  <a:pt x="1659467" y="355600"/>
                </a:cubicBezTo>
                <a:lnTo>
                  <a:pt x="1710267" y="203200"/>
                </a:lnTo>
                <a:cubicBezTo>
                  <a:pt x="1715911" y="186267"/>
                  <a:pt x="1722871" y="169716"/>
                  <a:pt x="1727200" y="152400"/>
                </a:cubicBezTo>
                <a:lnTo>
                  <a:pt x="1744134" y="84666"/>
                </a:lnTo>
                <a:cubicBezTo>
                  <a:pt x="1772356" y="95955"/>
                  <a:pt x="1800234" y="108145"/>
                  <a:pt x="1828800" y="118533"/>
                </a:cubicBezTo>
                <a:cubicBezTo>
                  <a:pt x="2005367" y="182740"/>
                  <a:pt x="1930400" y="104857"/>
                  <a:pt x="1930400" y="389466"/>
                </a:cubicBezTo>
              </a:path>
            </a:pathLst>
          </a:cu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3386667" y="5486400"/>
            <a:ext cx="276562" cy="18626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ZoneTexte 17"/>
          <p:cNvSpPr txBox="1"/>
          <p:nvPr/>
        </p:nvSpPr>
        <p:spPr>
          <a:xfrm>
            <a:off x="1798307" y="5426922"/>
            <a:ext cx="1382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centromères</a:t>
            </a:r>
            <a:endParaRPr lang="fr-FR" dirty="0"/>
          </a:p>
        </p:txBody>
      </p:sp>
      <p:sp>
        <p:nvSpPr>
          <p:cNvPr id="19" name="Ellipse 18"/>
          <p:cNvSpPr/>
          <p:nvPr/>
        </p:nvSpPr>
        <p:spPr>
          <a:xfrm>
            <a:off x="4943431" y="4453466"/>
            <a:ext cx="276562" cy="18626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ZoneTexte 19"/>
          <p:cNvSpPr txBox="1"/>
          <p:nvPr/>
        </p:nvSpPr>
        <p:spPr>
          <a:xfrm>
            <a:off x="5805827" y="4793734"/>
            <a:ext cx="1136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télomères</a:t>
            </a:r>
            <a:endParaRPr lang="fr-FR" dirty="0"/>
          </a:p>
        </p:txBody>
      </p:sp>
      <p:sp>
        <p:nvSpPr>
          <p:cNvPr id="21" name="Ellipse 20"/>
          <p:cNvSpPr/>
          <p:nvPr/>
        </p:nvSpPr>
        <p:spPr>
          <a:xfrm>
            <a:off x="5372393" y="4910666"/>
            <a:ext cx="276562" cy="18626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/>
          <p:cNvSpPr/>
          <p:nvPr/>
        </p:nvSpPr>
        <p:spPr>
          <a:xfrm>
            <a:off x="5372393" y="5952127"/>
            <a:ext cx="276562" cy="186267"/>
          </a:xfrm>
          <a:prstGeom prst="ellipse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ZoneTexte 22"/>
          <p:cNvSpPr txBox="1"/>
          <p:nvPr/>
        </p:nvSpPr>
        <p:spPr>
          <a:xfrm>
            <a:off x="99349" y="6390100"/>
            <a:ext cx="75974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/>
              <a:t>Brosse de polymère à l’équilibre</a:t>
            </a:r>
            <a:endParaRPr lang="fr-FR" sz="2400" b="1" dirty="0"/>
          </a:p>
        </p:txBody>
      </p:sp>
      <p:sp>
        <p:nvSpPr>
          <p:cNvPr id="24" name="ZoneTexte 23"/>
          <p:cNvSpPr txBox="1"/>
          <p:nvPr/>
        </p:nvSpPr>
        <p:spPr>
          <a:xfrm>
            <a:off x="6687770" y="4235966"/>
            <a:ext cx="17795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Wong et al, 2012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1474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3334" y="1117600"/>
            <a:ext cx="594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 eucaryotes supérieures (homme, souris, mouche)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089" y="1625600"/>
            <a:ext cx="2396113" cy="22479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27193" y="3960799"/>
            <a:ext cx="173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Lucas et al, 2014</a:t>
            </a:r>
            <a:endParaRPr lang="fr-FR" dirty="0"/>
          </a:p>
        </p:txBody>
      </p:sp>
      <p:pic>
        <p:nvPicPr>
          <p:cNvPr id="12" name="Image 11" descr="ros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4" y="1625600"/>
            <a:ext cx="2882104" cy="193073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80393" y="377613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Rosa et al, 2008</a:t>
            </a:r>
            <a:endParaRPr lang="fr-FR" dirty="0"/>
          </a:p>
        </p:txBody>
      </p:sp>
      <p:pic>
        <p:nvPicPr>
          <p:cNvPr id="14" name="Image 13" descr="rosa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1565382"/>
            <a:ext cx="2992967" cy="228958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829993" y="3873500"/>
            <a:ext cx="167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Rosa et al, 2010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03462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83528" y="1717"/>
            <a:ext cx="5790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Techniques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expérimentales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associées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64269" y="1093145"/>
            <a:ext cx="2343646" cy="152723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55639" y="1780702"/>
            <a:ext cx="5017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Structure de la double-hélice: cristallographie/RMN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544122" y="4654380"/>
            <a:ext cx="2813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Chapelet </a:t>
            </a:r>
            <a:r>
              <a:rPr lang="fr-FR" dirty="0" err="1" smtClean="0"/>
              <a:t>nucléosomal</a:t>
            </a:r>
            <a:r>
              <a:rPr lang="fr-FR" dirty="0" smtClean="0"/>
              <a:t>: AFM</a:t>
            </a:r>
            <a:endParaRPr lang="fr-FR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9766" y="4079755"/>
            <a:ext cx="3674232" cy="151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036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r 33"/>
          <p:cNvGrpSpPr/>
          <p:nvPr/>
        </p:nvGrpSpPr>
        <p:grpSpPr>
          <a:xfrm>
            <a:off x="440803" y="5295085"/>
            <a:ext cx="2525905" cy="1332018"/>
            <a:chOff x="-3253013" y="4656666"/>
            <a:chExt cx="2525905" cy="1332018"/>
          </a:xfrm>
        </p:grpSpPr>
        <p:grpSp>
          <p:nvGrpSpPr>
            <p:cNvPr id="17" name="Group 7"/>
            <p:cNvGrpSpPr/>
            <p:nvPr/>
          </p:nvGrpSpPr>
          <p:grpSpPr>
            <a:xfrm rot="16200000">
              <a:off x="-2632422" y="4157377"/>
              <a:ext cx="1183125" cy="2424308"/>
              <a:chOff x="5466859" y="1612568"/>
              <a:chExt cx="3591917" cy="7360095"/>
            </a:xfrm>
          </p:grpSpPr>
          <p:grpSp>
            <p:nvGrpSpPr>
              <p:cNvPr id="18" name="Group 8"/>
              <p:cNvGrpSpPr/>
              <p:nvPr/>
            </p:nvGrpSpPr>
            <p:grpSpPr>
              <a:xfrm rot="5400000">
                <a:off x="3582770" y="3496657"/>
                <a:ext cx="7360095" cy="3591917"/>
                <a:chOff x="2040467" y="1841500"/>
                <a:chExt cx="6540500" cy="3191933"/>
              </a:xfrm>
            </p:grpSpPr>
            <p:pic>
              <p:nvPicPr>
                <p:cNvPr id="31" name="Picture 39" descr="chrom2.jp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40467" y="1841500"/>
                  <a:ext cx="6540500" cy="3175000"/>
                </a:xfrm>
                <a:prstGeom prst="rect">
                  <a:avLst/>
                </a:prstGeom>
              </p:spPr>
            </p:pic>
            <p:sp>
              <p:nvSpPr>
                <p:cNvPr id="32" name="Rectangle 31"/>
                <p:cNvSpPr/>
                <p:nvPr/>
              </p:nvSpPr>
              <p:spPr>
                <a:xfrm>
                  <a:off x="5415151" y="4605867"/>
                  <a:ext cx="1155868" cy="4275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8043334" y="2523061"/>
                <a:ext cx="643467" cy="778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094133" y="3606791"/>
                <a:ext cx="287867" cy="778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246533" y="3606791"/>
                <a:ext cx="440268" cy="9313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416803" y="4351862"/>
                <a:ext cx="360550" cy="13716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-2494548" y="4656666"/>
              <a:ext cx="1767440" cy="13320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3334" y="1117600"/>
            <a:ext cx="594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 eucaryotes supérieures (homme, souris, mouche)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089" y="1625600"/>
            <a:ext cx="2396113" cy="22479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27193" y="3960799"/>
            <a:ext cx="173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Lucas et al, 2014</a:t>
            </a:r>
            <a:endParaRPr lang="fr-FR" dirty="0"/>
          </a:p>
        </p:txBody>
      </p:sp>
      <p:pic>
        <p:nvPicPr>
          <p:cNvPr id="12" name="Image 11" descr="ros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4" y="1625600"/>
            <a:ext cx="2882104" cy="193073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80393" y="377613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Rosa et al, 2008</a:t>
            </a:r>
            <a:endParaRPr lang="fr-FR" dirty="0"/>
          </a:p>
        </p:txBody>
      </p:sp>
      <p:pic>
        <p:nvPicPr>
          <p:cNvPr id="14" name="Image 13" descr="rosa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1565382"/>
            <a:ext cx="2992967" cy="228958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829993" y="3873500"/>
            <a:ext cx="167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Rosa et al, 2010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4334933" y="4330131"/>
            <a:ext cx="16934" cy="682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505046" y="5046134"/>
            <a:ext cx="403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Polymère sans enchevêtrement (nœuds) </a:t>
            </a:r>
            <a:endParaRPr lang="fr-FR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464" y="5415466"/>
            <a:ext cx="1398244" cy="1173997"/>
          </a:xfrm>
          <a:prstGeom prst="rect">
            <a:avLst/>
          </a:prstGeom>
        </p:spPr>
      </p:pic>
      <p:cxnSp>
        <p:nvCxnSpPr>
          <p:cNvPr id="36" name="Connecteur droit 35"/>
          <p:cNvCxnSpPr/>
          <p:nvPr/>
        </p:nvCxnSpPr>
        <p:spPr>
          <a:xfrm>
            <a:off x="680393" y="5012267"/>
            <a:ext cx="1824653" cy="15771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H="1">
            <a:off x="680393" y="5012267"/>
            <a:ext cx="1672253" cy="15771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41116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er 33"/>
          <p:cNvGrpSpPr/>
          <p:nvPr/>
        </p:nvGrpSpPr>
        <p:grpSpPr>
          <a:xfrm>
            <a:off x="440803" y="5295085"/>
            <a:ext cx="2525905" cy="1332018"/>
            <a:chOff x="-3253013" y="4656666"/>
            <a:chExt cx="2525905" cy="1332018"/>
          </a:xfrm>
        </p:grpSpPr>
        <p:grpSp>
          <p:nvGrpSpPr>
            <p:cNvPr id="17" name="Group 7"/>
            <p:cNvGrpSpPr/>
            <p:nvPr/>
          </p:nvGrpSpPr>
          <p:grpSpPr>
            <a:xfrm rot="16200000">
              <a:off x="-2632422" y="4157377"/>
              <a:ext cx="1183125" cy="2424308"/>
              <a:chOff x="5466859" y="1612568"/>
              <a:chExt cx="3591917" cy="7360095"/>
            </a:xfrm>
          </p:grpSpPr>
          <p:grpSp>
            <p:nvGrpSpPr>
              <p:cNvPr id="18" name="Group 8"/>
              <p:cNvGrpSpPr/>
              <p:nvPr/>
            </p:nvGrpSpPr>
            <p:grpSpPr>
              <a:xfrm rot="5400000">
                <a:off x="3582770" y="3496657"/>
                <a:ext cx="7360095" cy="3591917"/>
                <a:chOff x="2040467" y="1841500"/>
                <a:chExt cx="6540500" cy="3191933"/>
              </a:xfrm>
            </p:grpSpPr>
            <p:pic>
              <p:nvPicPr>
                <p:cNvPr id="31" name="Picture 39" descr="chrom2.jpg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040467" y="1841500"/>
                  <a:ext cx="6540500" cy="3175000"/>
                </a:xfrm>
                <a:prstGeom prst="rect">
                  <a:avLst/>
                </a:prstGeom>
              </p:spPr>
            </p:pic>
            <p:sp>
              <p:nvSpPr>
                <p:cNvPr id="32" name="Rectangle 31"/>
                <p:cNvSpPr/>
                <p:nvPr/>
              </p:nvSpPr>
              <p:spPr>
                <a:xfrm>
                  <a:off x="5415151" y="4605867"/>
                  <a:ext cx="1155868" cy="42756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8043334" y="2523061"/>
                <a:ext cx="643467" cy="778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8094133" y="3606791"/>
                <a:ext cx="287867" cy="7789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246533" y="3606791"/>
                <a:ext cx="440268" cy="93133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/>
              <p:cNvSpPr/>
              <p:nvPr/>
            </p:nvSpPr>
            <p:spPr>
              <a:xfrm>
                <a:off x="7416803" y="4351862"/>
                <a:ext cx="360550" cy="13716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3" name="Rectangle 32"/>
            <p:cNvSpPr/>
            <p:nvPr/>
          </p:nvSpPr>
          <p:spPr>
            <a:xfrm>
              <a:off x="-2494548" y="4656666"/>
              <a:ext cx="1767440" cy="133201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3334" y="1117600"/>
            <a:ext cx="594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 eucaryotes supérieures (homme, souris, mouche)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089" y="1625600"/>
            <a:ext cx="2396113" cy="22479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27193" y="3960799"/>
            <a:ext cx="173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Lucas et al, 2014</a:t>
            </a:r>
            <a:endParaRPr lang="fr-FR" dirty="0"/>
          </a:p>
        </p:txBody>
      </p:sp>
      <p:pic>
        <p:nvPicPr>
          <p:cNvPr id="12" name="Image 11" descr="rosa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4" y="1625600"/>
            <a:ext cx="2882104" cy="193073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80393" y="377613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Rosa et al, 2008</a:t>
            </a:r>
            <a:endParaRPr lang="fr-FR" dirty="0"/>
          </a:p>
        </p:txBody>
      </p:sp>
      <p:pic>
        <p:nvPicPr>
          <p:cNvPr id="14" name="Image 13" descr="rosa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1565382"/>
            <a:ext cx="2992967" cy="228958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829993" y="3873500"/>
            <a:ext cx="167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Rosa et al, 2010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4334933" y="4330131"/>
            <a:ext cx="16934" cy="682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505046" y="5046134"/>
            <a:ext cx="403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Polymère sans enchevêtrement (nœuds) </a:t>
            </a:r>
            <a:endParaRPr lang="fr-FR" b="1" dirty="0"/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8464" y="5415466"/>
            <a:ext cx="1398244" cy="117399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66266" y="5522663"/>
            <a:ext cx="1422400" cy="1066800"/>
          </a:xfrm>
          <a:prstGeom prst="rect">
            <a:avLst/>
          </a:prstGeom>
        </p:spPr>
      </p:pic>
      <p:cxnSp>
        <p:nvCxnSpPr>
          <p:cNvPr id="36" name="Connecteur droit 35"/>
          <p:cNvCxnSpPr/>
          <p:nvPr/>
        </p:nvCxnSpPr>
        <p:spPr>
          <a:xfrm>
            <a:off x="680393" y="5012267"/>
            <a:ext cx="1824653" cy="15771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37"/>
          <p:cNvCxnSpPr/>
          <p:nvPr/>
        </p:nvCxnSpPr>
        <p:spPr>
          <a:xfrm flipH="1">
            <a:off x="680393" y="5012267"/>
            <a:ext cx="1672253" cy="157719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0" name="Imag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472" y="4791823"/>
            <a:ext cx="736734" cy="730840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88906" y="5734127"/>
            <a:ext cx="931333" cy="93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405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3334" y="1117600"/>
            <a:ext cx="594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 eucaryotes supérieures (homme, souris, mouche)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089" y="1625600"/>
            <a:ext cx="2396113" cy="22479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27193" y="3960799"/>
            <a:ext cx="173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Lucas et al, 2014</a:t>
            </a:r>
            <a:endParaRPr lang="fr-FR" dirty="0"/>
          </a:p>
        </p:txBody>
      </p:sp>
      <p:pic>
        <p:nvPicPr>
          <p:cNvPr id="12" name="Image 11" descr="ros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4" y="1625600"/>
            <a:ext cx="2882104" cy="193073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80393" y="377613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Rosa et al, 2008</a:t>
            </a:r>
            <a:endParaRPr lang="fr-FR" dirty="0"/>
          </a:p>
        </p:txBody>
      </p:sp>
      <p:pic>
        <p:nvPicPr>
          <p:cNvPr id="14" name="Image 13" descr="rosa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1565382"/>
            <a:ext cx="2992967" cy="228958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829993" y="3873500"/>
            <a:ext cx="167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Rosa et al, 2010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4334933" y="4330131"/>
            <a:ext cx="16934" cy="682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505046" y="5046134"/>
            <a:ext cx="403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Polymère sans enchevêtrement (nœuds) </a:t>
            </a:r>
            <a:endParaRPr lang="fr-FR" b="1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810933" y="2319867"/>
            <a:ext cx="541867" cy="3557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187700" y="5877467"/>
            <a:ext cx="166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Pas à l’équilibre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07251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23334" y="1117600"/>
            <a:ext cx="594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 eucaryotes supérieures (homme, souris, mouche)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089" y="1625600"/>
            <a:ext cx="2396113" cy="2247900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6827193" y="3960799"/>
            <a:ext cx="1739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Lucas et al, 2014</a:t>
            </a:r>
            <a:endParaRPr lang="fr-FR" dirty="0"/>
          </a:p>
        </p:txBody>
      </p:sp>
      <p:pic>
        <p:nvPicPr>
          <p:cNvPr id="12" name="Image 11" descr="rosa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64" y="1625600"/>
            <a:ext cx="2882104" cy="193073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80393" y="3776133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Rosa et al, 2008</a:t>
            </a:r>
            <a:endParaRPr lang="fr-FR" dirty="0"/>
          </a:p>
        </p:txBody>
      </p:sp>
      <p:pic>
        <p:nvPicPr>
          <p:cNvPr id="14" name="Image 13" descr="rosa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700" y="1565382"/>
            <a:ext cx="2992967" cy="2289584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3829993" y="3873500"/>
            <a:ext cx="16704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Rosa et al, 2010</a:t>
            </a:r>
            <a:endParaRPr lang="fr-FR" dirty="0"/>
          </a:p>
        </p:txBody>
      </p:sp>
      <p:cxnSp>
        <p:nvCxnSpPr>
          <p:cNvPr id="6" name="Connecteur droit avec flèche 5"/>
          <p:cNvCxnSpPr/>
          <p:nvPr/>
        </p:nvCxnSpPr>
        <p:spPr>
          <a:xfrm>
            <a:off x="4334933" y="4330131"/>
            <a:ext cx="16934" cy="68213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2505046" y="5046134"/>
            <a:ext cx="4036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Polymère sans enchevêtrement (nœuds) </a:t>
            </a:r>
            <a:endParaRPr lang="fr-FR" b="1" dirty="0"/>
          </a:p>
        </p:txBody>
      </p:sp>
      <p:cxnSp>
        <p:nvCxnSpPr>
          <p:cNvPr id="8" name="Connecteur droit avec flèche 7"/>
          <p:cNvCxnSpPr/>
          <p:nvPr/>
        </p:nvCxnSpPr>
        <p:spPr>
          <a:xfrm>
            <a:off x="2810933" y="2319867"/>
            <a:ext cx="531020" cy="3559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ZoneTexte 8"/>
          <p:cNvSpPr txBox="1"/>
          <p:nvPr/>
        </p:nvSpPr>
        <p:spPr>
          <a:xfrm>
            <a:off x="3341953" y="5879067"/>
            <a:ext cx="1663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Pas à l’équilibre</a:t>
            </a:r>
            <a:endParaRPr lang="fr-FR" dirty="0"/>
          </a:p>
        </p:txBody>
      </p:sp>
      <p:cxnSp>
        <p:nvCxnSpPr>
          <p:cNvPr id="10" name="Connecteur droit avec flèche 9"/>
          <p:cNvCxnSpPr>
            <a:endCxn id="9" idx="3"/>
          </p:cNvCxnSpPr>
          <p:nvPr/>
        </p:nvCxnSpPr>
        <p:spPr>
          <a:xfrm flipH="1">
            <a:off x="5005164" y="2253734"/>
            <a:ext cx="3561320" cy="3809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882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23334" y="1117600"/>
            <a:ext cx="5943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Application eucaryotes supérieures (homme, souris, mouche)</a:t>
            </a:r>
            <a:endParaRPr lang="fr-FR" dirty="0"/>
          </a:p>
        </p:txBody>
      </p:sp>
      <p:sp>
        <p:nvSpPr>
          <p:cNvPr id="3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254000" y="2085945"/>
            <a:ext cx="8331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Conservation de l’état topologique initiale: décondensation hors- équilibre, pas de mélange</a:t>
            </a:r>
            <a:endParaRPr lang="fr-FR" sz="2000" b="1" dirty="0"/>
          </a:p>
        </p:txBody>
      </p:sp>
      <p:pic>
        <p:nvPicPr>
          <p:cNvPr id="5" name="Image 4" descr="naum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07" y="4030132"/>
            <a:ext cx="862400" cy="1659467"/>
          </a:xfrm>
          <a:prstGeom prst="rect">
            <a:avLst/>
          </a:prstGeom>
        </p:spPr>
      </p:pic>
      <p:sp>
        <p:nvSpPr>
          <p:cNvPr id="6" name="Ellipse 5"/>
          <p:cNvSpPr/>
          <p:nvPr/>
        </p:nvSpPr>
        <p:spPr>
          <a:xfrm>
            <a:off x="423334" y="2929467"/>
            <a:ext cx="3623733" cy="3928533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 descr="naum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67151">
            <a:off x="2239773" y="3386665"/>
            <a:ext cx="862400" cy="1659467"/>
          </a:xfrm>
          <a:prstGeom prst="rect">
            <a:avLst/>
          </a:prstGeom>
        </p:spPr>
      </p:pic>
      <p:pic>
        <p:nvPicPr>
          <p:cNvPr id="8" name="Image 7" descr="naum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424702">
            <a:off x="2062572" y="5072894"/>
            <a:ext cx="862400" cy="1659467"/>
          </a:xfrm>
          <a:prstGeom prst="rect">
            <a:avLst/>
          </a:prstGeom>
        </p:spPr>
      </p:pic>
      <p:pic>
        <p:nvPicPr>
          <p:cNvPr id="9" name="Image 8" descr="t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5378" y="2929467"/>
            <a:ext cx="2194182" cy="1521411"/>
          </a:xfrm>
          <a:prstGeom prst="rect">
            <a:avLst/>
          </a:prstGeom>
        </p:spPr>
      </p:pic>
      <p:cxnSp>
        <p:nvCxnSpPr>
          <p:cNvPr id="11" name="Connecteur droit avec flèche 10"/>
          <p:cNvCxnSpPr/>
          <p:nvPr/>
        </p:nvCxnSpPr>
        <p:spPr>
          <a:xfrm>
            <a:off x="4368800" y="4741333"/>
            <a:ext cx="1473200" cy="338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958417" y="3556000"/>
            <a:ext cx="1679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État sans </a:t>
            </a:r>
            <a:r>
              <a:rPr lang="fr-FR" dirty="0" err="1" smtClean="0"/>
              <a:t>noeud</a:t>
            </a:r>
            <a:endParaRPr lang="fr-FR" dirty="0"/>
          </a:p>
        </p:txBody>
      </p:sp>
      <p:pic>
        <p:nvPicPr>
          <p:cNvPr id="13" name="Image 12" descr="rosa3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66" y="4576574"/>
            <a:ext cx="2743200" cy="2315291"/>
          </a:xfrm>
          <a:prstGeom prst="rect">
            <a:avLst/>
          </a:prstGeom>
        </p:spPr>
      </p:pic>
      <p:sp>
        <p:nvSpPr>
          <p:cNvPr id="14" name="ZoneTexte 13"/>
          <p:cNvSpPr txBox="1"/>
          <p:nvPr/>
        </p:nvSpPr>
        <p:spPr>
          <a:xfrm>
            <a:off x="4169747" y="6231467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Rosa et al, 2008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35931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4000" y="1374745"/>
            <a:ext cx="833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Modèles génériques différents levure/homme?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707022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4000" y="1374745"/>
            <a:ext cx="833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Modèles génériques différents levure/homme?</a:t>
            </a:r>
            <a:endParaRPr lang="fr-FR" sz="2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72534" y="2387600"/>
            <a:ext cx="8602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Même modèle mais plus confiné et chromosome plus longs explique la différence qualitative entre les 2: levure moins confinée et chromosome beaucoup plus petit qui ont le temps de s’équilibrer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1156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8307" y="36393"/>
            <a:ext cx="58985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simples de (homo)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254000" y="1374745"/>
            <a:ext cx="833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/>
              <a:t>Modèles génériques différents levure/homme?</a:t>
            </a:r>
            <a:endParaRPr lang="fr-FR" sz="2000" b="1" dirty="0"/>
          </a:p>
        </p:txBody>
      </p:sp>
      <p:sp>
        <p:nvSpPr>
          <p:cNvPr id="4" name="ZoneTexte 3"/>
          <p:cNvSpPr txBox="1"/>
          <p:nvPr/>
        </p:nvSpPr>
        <p:spPr>
          <a:xfrm>
            <a:off x="372534" y="2387600"/>
            <a:ext cx="86021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Même modèle mais plus confiné et chromosome plus longs </a:t>
            </a:r>
            <a:r>
              <a:rPr lang="fr-FR" dirty="0" err="1" smtClean="0"/>
              <a:t>expliquenent</a:t>
            </a:r>
            <a:r>
              <a:rPr lang="fr-FR" dirty="0" smtClean="0"/>
              <a:t> la différence qualitative entre les 2: levure moins confinée et chromosome beaucoup plus petit qui ont le temps de s’équilibrer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3626441" y="5249334"/>
            <a:ext cx="1643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C’est fini?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1020390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xperimental_1200_1350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67" y="988327"/>
            <a:ext cx="2967566" cy="2880892"/>
          </a:xfrm>
          <a:prstGeom prst="rect">
            <a:avLst/>
          </a:prstGeom>
        </p:spPr>
      </p:pic>
      <p:pic>
        <p:nvPicPr>
          <p:cNvPr id="4" name="Image 3" descr="crane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602" y="1225809"/>
            <a:ext cx="3718532" cy="2016923"/>
          </a:xfrm>
          <a:prstGeom prst="rect">
            <a:avLst/>
          </a:prstGeom>
        </p:spPr>
      </p:pic>
      <p:pic>
        <p:nvPicPr>
          <p:cNvPr id="5" name="Image 4" descr="dixon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0" y="4230988"/>
            <a:ext cx="3623041" cy="2483081"/>
          </a:xfrm>
          <a:prstGeom prst="rect">
            <a:avLst/>
          </a:prstGeom>
        </p:spPr>
      </p:pic>
      <p:pic>
        <p:nvPicPr>
          <p:cNvPr id="6" name="Image 5" descr="hsie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534" y="3810527"/>
            <a:ext cx="3064933" cy="305594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871133" y="1225809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>
                <a:solidFill>
                  <a:schemeClr val="bg1"/>
                </a:solidFill>
              </a:rPr>
              <a:t>Sexton</a:t>
            </a:r>
            <a:r>
              <a:rPr lang="fr-FR" sz="1400" dirty="0" smtClean="0">
                <a:solidFill>
                  <a:schemeClr val="bg1"/>
                </a:solidFill>
              </a:rPr>
              <a:t> et al, 2012</a:t>
            </a:r>
            <a:endParaRPr lang="fr-FR" sz="1400" dirty="0">
              <a:solidFill>
                <a:schemeClr val="bg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464733" y="627462"/>
            <a:ext cx="11792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drosophila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6544740" y="712129"/>
            <a:ext cx="736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worm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1794394" y="3995520"/>
            <a:ext cx="843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human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859282" y="3512872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yeast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2187667" y="5861451"/>
            <a:ext cx="14102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Dixon et al, 2015</a:t>
            </a:r>
            <a:endParaRPr lang="fr-FR" sz="1400" dirty="0"/>
          </a:p>
        </p:txBody>
      </p:sp>
      <p:sp>
        <p:nvSpPr>
          <p:cNvPr id="14" name="ZoneTexte 13"/>
          <p:cNvSpPr txBox="1"/>
          <p:nvPr/>
        </p:nvSpPr>
        <p:spPr>
          <a:xfrm>
            <a:off x="5957751" y="6170714"/>
            <a:ext cx="13988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Hsieh</a:t>
            </a:r>
            <a:r>
              <a:rPr lang="fr-FR" sz="1400" dirty="0" smtClean="0"/>
              <a:t> et al, 2015</a:t>
            </a:r>
            <a:endParaRPr lang="fr-FR" sz="1400" dirty="0"/>
          </a:p>
        </p:txBody>
      </p:sp>
      <p:sp>
        <p:nvSpPr>
          <p:cNvPr id="15" name="ZoneTexte 14"/>
          <p:cNvSpPr txBox="1"/>
          <p:nvPr/>
        </p:nvSpPr>
        <p:spPr>
          <a:xfrm>
            <a:off x="6791546" y="2622216"/>
            <a:ext cx="1419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smtClean="0"/>
              <a:t>Crane et al, 2015</a:t>
            </a:r>
            <a:endParaRPr lang="fr-FR" sz="1400" dirty="0"/>
          </a:p>
        </p:txBody>
      </p:sp>
      <p:sp>
        <p:nvSpPr>
          <p:cNvPr id="16" name="TextBox 1"/>
          <p:cNvSpPr txBox="1"/>
          <p:nvPr/>
        </p:nvSpPr>
        <p:spPr>
          <a:xfrm>
            <a:off x="0" y="37206"/>
            <a:ext cx="8873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Mais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l’organisation</a:t>
            </a:r>
            <a:r>
              <a:rPr lang="en-US" sz="2800" b="1" i="1" dirty="0" smtClean="0">
                <a:solidFill>
                  <a:srgbClr val="000000"/>
                </a:solidFill>
              </a:rPr>
              <a:t> de la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chromatine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n’est</a:t>
            </a:r>
            <a:r>
              <a:rPr lang="en-US" sz="2800" b="1" i="1" dirty="0" smtClean="0">
                <a:solidFill>
                  <a:srgbClr val="000000"/>
                </a:solidFill>
              </a:rPr>
              <a:t> pas tout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à</a:t>
            </a:r>
            <a:r>
              <a:rPr lang="en-US" sz="2800" b="1" i="1" dirty="0" smtClean="0">
                <a:solidFill>
                  <a:srgbClr val="000000"/>
                </a:solidFill>
              </a:rPr>
              <a:t> fait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homogène</a:t>
            </a:r>
            <a:r>
              <a:rPr lang="en-US" sz="2800" b="1" i="1" dirty="0" smtClean="0">
                <a:solidFill>
                  <a:srgbClr val="000000"/>
                </a:solidFill>
              </a:rPr>
              <a:t>….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51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theroz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934" y="991313"/>
            <a:ext cx="7857067" cy="5199529"/>
          </a:xfrm>
          <a:prstGeom prst="rect">
            <a:avLst/>
          </a:prstGeom>
        </p:spPr>
      </p:pic>
      <p:sp>
        <p:nvSpPr>
          <p:cNvPr id="4" name="TextBox 1"/>
          <p:cNvSpPr txBox="1"/>
          <p:nvPr/>
        </p:nvSpPr>
        <p:spPr>
          <a:xfrm>
            <a:off x="0" y="37206"/>
            <a:ext cx="88730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Mais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l’organisation</a:t>
            </a:r>
            <a:r>
              <a:rPr lang="en-US" sz="2800" b="1" i="1" dirty="0" smtClean="0">
                <a:solidFill>
                  <a:srgbClr val="000000"/>
                </a:solidFill>
              </a:rPr>
              <a:t> de la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chromatine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n’est</a:t>
            </a:r>
            <a:r>
              <a:rPr lang="en-US" sz="2800" b="1" i="1" dirty="0" smtClean="0">
                <a:solidFill>
                  <a:srgbClr val="000000"/>
                </a:solidFill>
              </a:rPr>
              <a:t> pas tout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à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homogène</a:t>
            </a:r>
            <a:r>
              <a:rPr lang="en-US" sz="2800" b="1" i="1" dirty="0" smtClean="0">
                <a:solidFill>
                  <a:srgbClr val="000000"/>
                </a:solidFill>
              </a:rPr>
              <a:t>….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957751" y="6170714"/>
            <a:ext cx="16466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Therizols</a:t>
            </a:r>
            <a:r>
              <a:rPr lang="fr-FR" sz="1400" dirty="0" smtClean="0"/>
              <a:t> et al, 2014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998245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1"/>
          <p:cNvSpPr txBox="1"/>
          <p:nvPr/>
        </p:nvSpPr>
        <p:spPr>
          <a:xfrm>
            <a:off x="1583528" y="1717"/>
            <a:ext cx="5790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Techniques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expérimentales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associées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744" y="490259"/>
            <a:ext cx="2370894" cy="194024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55639" y="1138888"/>
            <a:ext cx="254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Chromatine: microscopie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065491" y="2399026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mitose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0671" y="721697"/>
            <a:ext cx="1778533" cy="1573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298438" y="2347926"/>
            <a:ext cx="107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DNA FISH</a:t>
            </a:r>
            <a:endParaRPr lang="fr-FR" dirty="0"/>
          </a:p>
        </p:txBody>
      </p:sp>
      <p:pic>
        <p:nvPicPr>
          <p:cNvPr id="16" name="Image 15" descr="palm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70" y="2817745"/>
            <a:ext cx="2786744" cy="1752062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101139" y="3595959"/>
            <a:ext cx="175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Super-résolution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6496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d’(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hétéro</a:t>
            </a:r>
            <a:r>
              <a:rPr lang="en-US" sz="2800" b="1" i="1" dirty="0" smtClean="0">
                <a:solidFill>
                  <a:srgbClr val="000000"/>
                </a:solidFill>
              </a:rPr>
              <a:t>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4" name="Picture 3" descr="modele_oral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7346" y="798254"/>
            <a:ext cx="2172839" cy="267606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387266" y="1751800"/>
            <a:ext cx="57567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monomères peuvent avoir des propriétés physiques/chimiques différentes: 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Interactions de contact entre monomères dépendant de la composition biochimique locale (activité des gènes)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Interaction avec la membrane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Rigidité locale….</a:t>
            </a:r>
            <a:endParaRPr lang="fr-FR" dirty="0"/>
          </a:p>
        </p:txBody>
      </p:sp>
      <p:cxnSp>
        <p:nvCxnSpPr>
          <p:cNvPr id="10" name="Connecteur droit avec flèche 9"/>
          <p:cNvCxnSpPr/>
          <p:nvPr/>
        </p:nvCxnSpPr>
        <p:spPr>
          <a:xfrm flipV="1">
            <a:off x="2150535" y="2782847"/>
            <a:ext cx="423333" cy="25937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1023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d’(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hétéro</a:t>
            </a:r>
            <a:r>
              <a:rPr lang="en-US" sz="2800" b="1" i="1" dirty="0" smtClean="0">
                <a:solidFill>
                  <a:srgbClr val="000000"/>
                </a:solidFill>
              </a:rPr>
              <a:t>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4" name="Picture 3" descr="modele_oral2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27346" y="798254"/>
            <a:ext cx="2172839" cy="2676065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44132" y="4527490"/>
            <a:ext cx="5003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/>
              <a:t>B</a:t>
            </a:r>
            <a:r>
              <a:rPr lang="fr-FR" sz="2000" b="1" dirty="0" smtClean="0"/>
              <a:t>eaucoup d’ingrédient à prendre en compte?</a:t>
            </a:r>
            <a:endParaRPr lang="fr-FR" sz="20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3387266" y="1751800"/>
            <a:ext cx="57567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Les monomères peuvent avoir des propriétés physiques/chimiques différentes: 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Interactions de contact entre monomères dépendant de la composition biochimique locale (activité des gènes)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Interaction avec la membrane</a:t>
            </a:r>
          </a:p>
          <a:p>
            <a:pPr marL="285750" indent="-285750">
              <a:buFont typeface="Arial"/>
              <a:buChar char="•"/>
            </a:pPr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Rigidité locale….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4525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97545" y="30294"/>
            <a:ext cx="59271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quelle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échelle</a:t>
            </a:r>
            <a:r>
              <a:rPr lang="en-US" sz="2800" b="1" i="1" dirty="0" smtClean="0">
                <a:solidFill>
                  <a:srgbClr val="000000"/>
                </a:solidFill>
              </a:rPr>
              <a:t> faire la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modélisation</a:t>
            </a:r>
            <a:r>
              <a:rPr lang="en-US" sz="2800" b="1" i="1" dirty="0" smtClean="0">
                <a:solidFill>
                  <a:srgbClr val="000000"/>
                </a:solidFill>
              </a:rPr>
              <a:t>?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119503" y="1307729"/>
            <a:ext cx="2365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l’échelle de l’atome?</a:t>
            </a:r>
            <a:endParaRPr lang="fr-FR" dirty="0"/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5551" y="672690"/>
            <a:ext cx="1764250" cy="1722739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18233" y="3503734"/>
            <a:ext cx="3225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l’échelle de la paire de bases?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504" y="2513448"/>
            <a:ext cx="4411176" cy="2462907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86036" y="5868269"/>
            <a:ext cx="51233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 l’échelle de nucléosomes/région chromatinienne?</a:t>
            </a:r>
            <a:endParaRPr lang="fr-FR" dirty="0"/>
          </a:p>
        </p:txBody>
      </p:sp>
      <p:grpSp>
        <p:nvGrpSpPr>
          <p:cNvPr id="16" name="Grouper 15"/>
          <p:cNvGrpSpPr/>
          <p:nvPr/>
        </p:nvGrpSpPr>
        <p:grpSpPr>
          <a:xfrm>
            <a:off x="5984286" y="5262912"/>
            <a:ext cx="1641053" cy="1332458"/>
            <a:chOff x="4191266" y="668985"/>
            <a:chExt cx="4952734" cy="4021388"/>
          </a:xfrm>
        </p:grpSpPr>
        <p:pic>
          <p:nvPicPr>
            <p:cNvPr id="17" name="Picture 3" descr="modele_oral2.eps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656939" y="203312"/>
              <a:ext cx="4021388" cy="4952734"/>
            </a:xfrm>
            <a:prstGeom prst="rect">
              <a:avLst/>
            </a:prstGeom>
          </p:spPr>
        </p:pic>
        <p:cxnSp>
          <p:nvCxnSpPr>
            <p:cNvPr id="18" name="Straight Arrow Connector 25"/>
            <p:cNvCxnSpPr/>
            <p:nvPr/>
          </p:nvCxnSpPr>
          <p:spPr>
            <a:xfrm flipV="1">
              <a:off x="6978932" y="3945467"/>
              <a:ext cx="844268" cy="23404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/>
            <p:nvPr/>
          </p:nvSpPr>
          <p:spPr>
            <a:xfrm>
              <a:off x="8451926" y="937375"/>
              <a:ext cx="644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10kb</a:t>
              </a:r>
              <a:endParaRPr lang="fr-FR" dirty="0"/>
            </a:p>
          </p:txBody>
        </p:sp>
        <p:cxnSp>
          <p:nvCxnSpPr>
            <p:cNvPr id="20" name="Connecteur droit avec flèche 19"/>
            <p:cNvCxnSpPr>
              <a:stCxn id="19" idx="1"/>
            </p:cNvCxnSpPr>
            <p:nvPr/>
          </p:nvCxnSpPr>
          <p:spPr>
            <a:xfrm flipH="1">
              <a:off x="8009467" y="1122041"/>
              <a:ext cx="442459" cy="632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ZoneTexte 22"/>
          <p:cNvSpPr txBox="1"/>
          <p:nvPr/>
        </p:nvSpPr>
        <p:spPr>
          <a:xfrm>
            <a:off x="712222" y="3910284"/>
            <a:ext cx="8274671" cy="52322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sz="2800" b="1" dirty="0" smtClean="0"/>
              <a:t>Dépend de la question et des ressources (numériques)</a:t>
            </a:r>
            <a:endParaRPr lang="fr-FR" sz="2800" b="1" dirty="0"/>
          </a:p>
        </p:txBody>
      </p:sp>
    </p:spTree>
    <p:extLst>
      <p:ext uri="{BB962C8B-B14F-4D97-AF65-F5344CB8AC3E}">
        <p14:creationId xmlns:p14="http://schemas.microsoft.com/office/powerpoint/2010/main" val="3155216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701" y="1717"/>
            <a:ext cx="1846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5" name="Picture 4" descr="nucleusmicroscope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423" y="1558715"/>
            <a:ext cx="4249795" cy="409404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3948" y="5798905"/>
            <a:ext cx="3277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Electron microscopy of a nucleus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25701" y="1717"/>
            <a:ext cx="75774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Active and inactive genes occupy different areas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 flipV="1">
            <a:off x="5814732" y="3810233"/>
            <a:ext cx="1570646" cy="334230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888117" y="2757405"/>
            <a:ext cx="985831" cy="319517"/>
          </a:xfrm>
          <a:prstGeom prst="straightConnector1">
            <a:avLst/>
          </a:prstGeom>
          <a:ln w="38100" cmpd="sng">
            <a:solidFill>
              <a:srgbClr val="3366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8931" y="2111074"/>
            <a:ext cx="18428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h</a:t>
            </a:r>
            <a:r>
              <a:rPr lang="en-US" dirty="0" smtClean="0"/>
              <a:t>eterochromatin:</a:t>
            </a:r>
          </a:p>
          <a:p>
            <a:pPr algn="ctr"/>
            <a:r>
              <a:rPr lang="en-US" dirty="0"/>
              <a:t>i</a:t>
            </a:r>
            <a:r>
              <a:rPr lang="en-US" dirty="0" smtClean="0"/>
              <a:t>nactive genes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7531762" y="3810233"/>
            <a:ext cx="14484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/>
              <a:t>euchromatin</a:t>
            </a:r>
            <a:r>
              <a:rPr lang="en-US" dirty="0" smtClean="0"/>
              <a:t>:</a:t>
            </a:r>
          </a:p>
          <a:p>
            <a:pPr algn="ctr"/>
            <a:r>
              <a:rPr lang="en-US" dirty="0" smtClean="0"/>
              <a:t>active genes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4826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5701" y="1717"/>
            <a:ext cx="7923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From many chromatin tags to few chromatin states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9627" y="592755"/>
            <a:ext cx="89743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en-US" sz="2400" dirty="0" smtClean="0"/>
              <a:t>Genome-wide characterization of </a:t>
            </a:r>
            <a:r>
              <a:rPr lang="en-US" sz="2400" dirty="0" err="1" smtClean="0"/>
              <a:t>epigenome</a:t>
            </a:r>
            <a:r>
              <a:rPr lang="en-US" sz="2400" dirty="0" smtClean="0"/>
              <a:t> (drosophila, human, mouse, plants, yeast, etc.)</a:t>
            </a:r>
          </a:p>
        </p:txBody>
      </p:sp>
      <p:pic>
        <p:nvPicPr>
          <p:cNvPr id="4" name="Picture 3" descr="filion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488" y="1423752"/>
            <a:ext cx="5196499" cy="4006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02715" y="2851802"/>
            <a:ext cx="1928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/>
              <a:t>Drosophila</a:t>
            </a:r>
          </a:p>
          <a:p>
            <a:pPr algn="ctr"/>
            <a:r>
              <a:rPr lang="en-US" dirty="0" smtClean="0"/>
              <a:t>(</a:t>
            </a:r>
            <a:r>
              <a:rPr lang="en-US" dirty="0" err="1" smtClean="0"/>
              <a:t>Filion</a:t>
            </a:r>
            <a:r>
              <a:rPr lang="en-US" dirty="0" smtClean="0"/>
              <a:t> et al., 2010)</a:t>
            </a:r>
            <a:endParaRPr lang="en-US" dirty="0"/>
          </a:p>
        </p:txBody>
      </p:sp>
      <p:pic>
        <p:nvPicPr>
          <p:cNvPr id="6" name="Picture 5" descr="domepi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63" y="5767289"/>
            <a:ext cx="8572500" cy="546100"/>
          </a:xfrm>
          <a:prstGeom prst="rect">
            <a:avLst/>
          </a:prstGeom>
        </p:spPr>
      </p:pic>
      <p:sp>
        <p:nvSpPr>
          <p:cNvPr id="7" name="Left Brace 6"/>
          <p:cNvSpPr/>
          <p:nvPr/>
        </p:nvSpPr>
        <p:spPr>
          <a:xfrm rot="16200000" flipH="1">
            <a:off x="5961869" y="3863188"/>
            <a:ext cx="330198" cy="3579607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646480" y="5135493"/>
            <a:ext cx="833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inactive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23965" y="6144059"/>
            <a:ext cx="4665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12.2           	     12.5           	      12.8          	     13.1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3960383" y="6389002"/>
            <a:ext cx="14516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p</a:t>
            </a:r>
            <a:r>
              <a:rPr lang="en-US" sz="1600" b="1" dirty="0" smtClean="0"/>
              <a:t>osition (</a:t>
            </a:r>
            <a:r>
              <a:rPr lang="en-US" sz="1600" b="1" dirty="0" err="1" smtClean="0"/>
              <a:t>Mbp</a:t>
            </a:r>
            <a:r>
              <a:rPr lang="en-US" sz="1600" b="1" dirty="0" smtClean="0"/>
              <a:t>)</a:t>
            </a:r>
            <a:endParaRPr lang="en-US" sz="16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794361" y="6144059"/>
            <a:ext cx="4665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23.1		23.4           	 23.7          	24.0		24.3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637219" y="6436418"/>
            <a:ext cx="20465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c</a:t>
            </a:r>
            <a:r>
              <a:rPr lang="en-US" b="1" dirty="0" smtClean="0"/>
              <a:t>hromatin domains</a:t>
            </a:r>
            <a:endParaRPr lang="en-US" b="1" dirty="0"/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2005080" y="6313389"/>
            <a:ext cx="223883" cy="1384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1229897" y="6313389"/>
            <a:ext cx="135466" cy="13844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6431335" y="5168406"/>
            <a:ext cx="242758" cy="307777"/>
            <a:chOff x="7100657" y="4424963"/>
            <a:chExt cx="440523" cy="558509"/>
          </a:xfrm>
        </p:grpSpPr>
        <p:sp>
          <p:nvSpPr>
            <p:cNvPr id="19" name="Oval 18"/>
            <p:cNvSpPr/>
            <p:nvPr/>
          </p:nvSpPr>
          <p:spPr>
            <a:xfrm>
              <a:off x="7100657" y="4542231"/>
              <a:ext cx="440267" cy="423334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123988" y="4424963"/>
              <a:ext cx="417192" cy="5585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I</a:t>
              </a:r>
            </a:p>
          </p:txBody>
        </p:sp>
      </p:grpSp>
      <p:sp>
        <p:nvSpPr>
          <p:cNvPr id="21" name="ZoneTexte 20"/>
          <p:cNvSpPr txBox="1"/>
          <p:nvPr/>
        </p:nvSpPr>
        <p:spPr>
          <a:xfrm>
            <a:off x="6475941" y="5697442"/>
            <a:ext cx="128222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Null</a:t>
            </a:r>
            <a:r>
              <a:rPr lang="fr-FR" sz="1400" dirty="0" smtClean="0"/>
              <a:t>/Quiescent</a:t>
            </a:r>
            <a:endParaRPr lang="fr-FR" sz="1400" dirty="0"/>
          </a:p>
        </p:txBody>
      </p:sp>
      <p:sp>
        <p:nvSpPr>
          <p:cNvPr id="22" name="ZoneTexte 21"/>
          <p:cNvSpPr txBox="1"/>
          <p:nvPr/>
        </p:nvSpPr>
        <p:spPr>
          <a:xfrm>
            <a:off x="3745288" y="5695562"/>
            <a:ext cx="620683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smtClean="0"/>
              <a:t>active</a:t>
            </a:r>
            <a:endParaRPr lang="fr-FR" sz="1400" dirty="0"/>
          </a:p>
        </p:txBody>
      </p:sp>
      <p:grpSp>
        <p:nvGrpSpPr>
          <p:cNvPr id="15" name="Group 14"/>
          <p:cNvGrpSpPr/>
          <p:nvPr/>
        </p:nvGrpSpPr>
        <p:grpSpPr>
          <a:xfrm>
            <a:off x="3767948" y="5469832"/>
            <a:ext cx="288548" cy="307777"/>
            <a:chOff x="7035695" y="3644655"/>
            <a:chExt cx="546846" cy="583289"/>
          </a:xfrm>
        </p:grpSpPr>
        <p:sp>
          <p:nvSpPr>
            <p:cNvPr id="16" name="Oval 15"/>
            <p:cNvSpPr/>
            <p:nvPr/>
          </p:nvSpPr>
          <p:spPr>
            <a:xfrm>
              <a:off x="7080467" y="3752964"/>
              <a:ext cx="440267" cy="423334"/>
            </a:xfrm>
            <a:prstGeom prst="ellipse">
              <a:avLst/>
            </a:prstGeom>
            <a:solidFill>
              <a:srgbClr val="FFC908"/>
            </a:solidFill>
            <a:ln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035695" y="3644655"/>
              <a:ext cx="546846" cy="58328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 smtClean="0">
                  <a:solidFill>
                    <a:srgbClr val="FFFFFF"/>
                  </a:solidFill>
                </a:rPr>
                <a:t>A</a:t>
              </a:r>
              <a:endParaRPr lang="en-US" sz="1400" dirty="0">
                <a:solidFill>
                  <a:srgbClr val="FFFFFF"/>
                </a:solidFill>
              </a:endParaRPr>
            </a:p>
          </p:txBody>
        </p:sp>
      </p:grpSp>
      <p:sp>
        <p:nvSpPr>
          <p:cNvPr id="23" name="ZoneTexte 22"/>
          <p:cNvSpPr txBox="1"/>
          <p:nvPr/>
        </p:nvSpPr>
        <p:spPr>
          <a:xfrm>
            <a:off x="1810095" y="5684979"/>
            <a:ext cx="1053155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Epigenome</a:t>
            </a:r>
            <a:r>
              <a:rPr lang="fr-FR" sz="1400" dirty="0" smtClean="0"/>
              <a:t>: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769287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d’(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hétéro</a:t>
            </a:r>
            <a:r>
              <a:rPr lang="en-US" sz="2800" b="1" i="1" dirty="0" smtClean="0">
                <a:solidFill>
                  <a:srgbClr val="000000"/>
                </a:solidFill>
              </a:rPr>
              <a:t>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r>
              <a:rPr lang="en-US" sz="2800" b="1" i="1" dirty="0" smtClean="0">
                <a:solidFill>
                  <a:srgbClr val="000000"/>
                </a:solidFill>
              </a:rPr>
              <a:t>: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cas</a:t>
            </a:r>
            <a:r>
              <a:rPr lang="en-US" sz="2800" b="1" i="1" dirty="0" smtClean="0">
                <a:solidFill>
                  <a:srgbClr val="000000"/>
                </a:solidFill>
              </a:rPr>
              <a:t> de la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drosophile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7" name="Picture 3" descr="hicex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4" y="2025549"/>
            <a:ext cx="9006151" cy="397893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879603" y="694274"/>
            <a:ext cx="5887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Corrélation entre organisation et </a:t>
            </a:r>
            <a:r>
              <a:rPr lang="fr-FR" sz="2400" b="1" dirty="0" err="1" smtClean="0"/>
              <a:t>épigénome</a:t>
            </a:r>
            <a:endParaRPr lang="fr-FR" sz="2400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3081867" y="1300624"/>
            <a:ext cx="1501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euchromatine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249337" y="1199026"/>
            <a:ext cx="1895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hétérochromatine</a:t>
            </a:r>
            <a:endParaRPr lang="fr-FR" dirty="0"/>
          </a:p>
        </p:txBody>
      </p:sp>
      <p:cxnSp>
        <p:nvCxnSpPr>
          <p:cNvPr id="12" name="Connecteur droit avec flèche 11"/>
          <p:cNvCxnSpPr>
            <a:stCxn id="9" idx="2"/>
          </p:cNvCxnSpPr>
          <p:nvPr/>
        </p:nvCxnSpPr>
        <p:spPr>
          <a:xfrm flipH="1">
            <a:off x="3776133" y="1669956"/>
            <a:ext cx="56526" cy="35559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Accolade ouvrante 12"/>
          <p:cNvSpPr/>
          <p:nvPr/>
        </p:nvSpPr>
        <p:spPr>
          <a:xfrm rot="5400000">
            <a:off x="5495281" y="525138"/>
            <a:ext cx="492459" cy="2508363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60292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d’(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hétéro</a:t>
            </a:r>
            <a:r>
              <a:rPr lang="en-US" sz="2800" b="1" i="1" dirty="0" smtClean="0">
                <a:solidFill>
                  <a:srgbClr val="000000"/>
                </a:solidFill>
              </a:rPr>
              <a:t>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r>
              <a:rPr lang="en-US" sz="2800" b="1" i="1" dirty="0" smtClean="0">
                <a:solidFill>
                  <a:srgbClr val="000000"/>
                </a:solidFill>
              </a:rPr>
              <a:t>: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cas</a:t>
            </a:r>
            <a:r>
              <a:rPr lang="en-US" sz="2800" b="1" i="1" dirty="0" smtClean="0">
                <a:solidFill>
                  <a:srgbClr val="000000"/>
                </a:solidFill>
              </a:rPr>
              <a:t> de la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drosophile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81207" y="694273"/>
            <a:ext cx="83963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Protéines associées à l’</a:t>
            </a:r>
            <a:r>
              <a:rPr lang="fr-FR" sz="2400" b="1" dirty="0" err="1" smtClean="0"/>
              <a:t>épigénome</a:t>
            </a:r>
            <a:r>
              <a:rPr lang="fr-FR" sz="2400" b="1" dirty="0" smtClean="0"/>
              <a:t> peuvent s’associer entre elles</a:t>
            </a:r>
            <a:endParaRPr lang="fr-FR" sz="2400" b="1" dirty="0"/>
          </a:p>
        </p:txBody>
      </p:sp>
      <p:pic>
        <p:nvPicPr>
          <p:cNvPr id="5" name="Image 4" descr="hp1_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0" y="1210731"/>
            <a:ext cx="4635500" cy="2746963"/>
          </a:xfrm>
          <a:prstGeom prst="rect">
            <a:avLst/>
          </a:prstGeom>
        </p:spPr>
      </p:pic>
      <p:pic>
        <p:nvPicPr>
          <p:cNvPr id="6" name="Image 5" descr="hp1_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7467" y="1382268"/>
            <a:ext cx="4436533" cy="1220759"/>
          </a:xfrm>
          <a:prstGeom prst="rect">
            <a:avLst/>
          </a:prstGeom>
        </p:spPr>
      </p:pic>
      <p:pic>
        <p:nvPicPr>
          <p:cNvPr id="7" name="Image 6" descr="prc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01" y="4169833"/>
            <a:ext cx="7162800" cy="2044700"/>
          </a:xfrm>
          <a:prstGeom prst="rect">
            <a:avLst/>
          </a:prstGeom>
        </p:spPr>
      </p:pic>
      <p:sp>
        <p:nvSpPr>
          <p:cNvPr id="8" name="TextBox 4"/>
          <p:cNvSpPr txBox="1"/>
          <p:nvPr/>
        </p:nvSpPr>
        <p:spPr>
          <a:xfrm>
            <a:off x="4817740" y="3047802"/>
            <a:ext cx="32849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HP1/Swi6 </a:t>
            </a:r>
            <a:r>
              <a:rPr lang="en-US" sz="2000" dirty="0" smtClean="0"/>
              <a:t>(</a:t>
            </a:r>
            <a:r>
              <a:rPr lang="en-US" sz="2000" dirty="0" err="1" smtClean="0"/>
              <a:t>Canzio</a:t>
            </a:r>
            <a:r>
              <a:rPr lang="en-US" sz="2000" dirty="0" smtClean="0"/>
              <a:t> et al, 2013)</a:t>
            </a:r>
            <a:endParaRPr lang="en-US" sz="2000" b="1" dirty="0"/>
          </a:p>
        </p:txBody>
      </p:sp>
      <p:sp>
        <p:nvSpPr>
          <p:cNvPr id="9" name="TextBox 4"/>
          <p:cNvSpPr txBox="1"/>
          <p:nvPr/>
        </p:nvSpPr>
        <p:spPr>
          <a:xfrm>
            <a:off x="3801745" y="5850917"/>
            <a:ext cx="26681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PRC1 </a:t>
            </a:r>
            <a:r>
              <a:rPr lang="en-US" sz="2000" dirty="0" smtClean="0"/>
              <a:t>(</a:t>
            </a:r>
            <a:r>
              <a:rPr lang="en-US" sz="2000" dirty="0" err="1" smtClean="0"/>
              <a:t>Isono</a:t>
            </a:r>
            <a:r>
              <a:rPr lang="en-US" sz="2000" dirty="0" smtClean="0"/>
              <a:t> et al, 2013)</a:t>
            </a:r>
            <a:endParaRPr lang="en-US" sz="2000" b="1" dirty="0"/>
          </a:p>
        </p:txBody>
      </p:sp>
      <p:sp>
        <p:nvSpPr>
          <p:cNvPr id="10" name="TextBox 4"/>
          <p:cNvSpPr txBox="1"/>
          <p:nvPr/>
        </p:nvSpPr>
        <p:spPr>
          <a:xfrm>
            <a:off x="381207" y="6434469"/>
            <a:ext cx="55026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And certainly </a:t>
            </a:r>
            <a:r>
              <a:rPr lang="en-US" sz="2000" b="1" dirty="0" smtClean="0"/>
              <a:t>CTCF, </a:t>
            </a:r>
            <a:r>
              <a:rPr lang="en-US" sz="2000" b="1" dirty="0" err="1" smtClean="0"/>
              <a:t>cohesin</a:t>
            </a:r>
            <a:r>
              <a:rPr lang="en-US" sz="2000" b="1" dirty="0" smtClean="0"/>
              <a:t>, </a:t>
            </a:r>
            <a:r>
              <a:rPr lang="en-US" sz="2000" b="1" dirty="0" err="1" smtClean="0"/>
              <a:t>condensin</a:t>
            </a:r>
            <a:r>
              <a:rPr lang="en-US" sz="2000" dirty="0" smtClean="0"/>
              <a:t>, </a:t>
            </a:r>
            <a:r>
              <a:rPr lang="en-US" sz="2000" b="1" dirty="0" err="1" smtClean="0"/>
              <a:t>lamin</a:t>
            </a:r>
            <a:r>
              <a:rPr lang="en-US" sz="2000" dirty="0" smtClean="0"/>
              <a:t>, etc.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55185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381075" y="910772"/>
            <a:ext cx="5952207" cy="3576238"/>
            <a:chOff x="4191266" y="301557"/>
            <a:chExt cx="7304642" cy="4388816"/>
          </a:xfrm>
        </p:grpSpPr>
        <p:pic>
          <p:nvPicPr>
            <p:cNvPr id="3" name="Picture 3" descr="modele_oral2.eps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4656939" y="203312"/>
              <a:ext cx="4021388" cy="4952734"/>
            </a:xfrm>
            <a:prstGeom prst="rect">
              <a:avLst/>
            </a:prstGeom>
          </p:spPr>
        </p:pic>
        <p:cxnSp>
          <p:nvCxnSpPr>
            <p:cNvPr id="4" name="Straight Arrow Connector 25"/>
            <p:cNvCxnSpPr/>
            <p:nvPr/>
          </p:nvCxnSpPr>
          <p:spPr>
            <a:xfrm flipV="1">
              <a:off x="6978932" y="3945467"/>
              <a:ext cx="844268" cy="23404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26"/>
            <p:cNvSpPr txBox="1"/>
            <p:nvPr/>
          </p:nvSpPr>
          <p:spPr>
            <a:xfrm>
              <a:off x="8517509" y="3114470"/>
              <a:ext cx="2978399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400" b="1" dirty="0" err="1"/>
                <a:t>e</a:t>
              </a:r>
              <a:r>
                <a:rPr lang="en-US" sz="2400" b="1" dirty="0" err="1" smtClean="0"/>
                <a:t>pigenome</a:t>
              </a:r>
              <a:r>
                <a:rPr lang="en-US" sz="2400" b="1" dirty="0" smtClean="0"/>
                <a:t>:</a:t>
              </a:r>
            </a:p>
            <a:p>
              <a:pPr algn="ctr"/>
              <a:r>
                <a:rPr lang="en-US" sz="2400" b="1" dirty="0"/>
                <a:t>s</a:t>
              </a:r>
              <a:r>
                <a:rPr lang="en-US" sz="2400" b="1" dirty="0" smtClean="0"/>
                <a:t>pecific &amp; short-range</a:t>
              </a:r>
              <a:endParaRPr lang="en-US" sz="2400" b="1" dirty="0"/>
            </a:p>
          </p:txBody>
        </p:sp>
        <p:sp>
          <p:nvSpPr>
            <p:cNvPr id="6" name="TextBox 4"/>
            <p:cNvSpPr txBox="1"/>
            <p:nvPr/>
          </p:nvSpPr>
          <p:spPr>
            <a:xfrm>
              <a:off x="7338172" y="301557"/>
              <a:ext cx="3893511" cy="4910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 smtClean="0"/>
                <a:t>Jost</a:t>
              </a:r>
              <a:r>
                <a:rPr lang="en-US" sz="2000" dirty="0" smtClean="0"/>
                <a:t> et al., 2014, </a:t>
              </a:r>
              <a:r>
                <a:rPr lang="en-US" sz="2000" dirty="0" err="1" smtClean="0"/>
                <a:t>Ghosh</a:t>
              </a:r>
              <a:r>
                <a:rPr lang="en-US" sz="2000" dirty="0" smtClean="0"/>
                <a:t> 2017</a:t>
              </a:r>
              <a:endParaRPr lang="en-US" sz="2000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8451926" y="937375"/>
              <a:ext cx="64486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10kb</a:t>
              </a:r>
              <a:endParaRPr lang="fr-FR" dirty="0"/>
            </a:p>
          </p:txBody>
        </p:sp>
        <p:cxnSp>
          <p:nvCxnSpPr>
            <p:cNvPr id="8" name="Connecteur droit avec flèche 7"/>
            <p:cNvCxnSpPr>
              <a:stCxn id="7" idx="1"/>
            </p:cNvCxnSpPr>
            <p:nvPr/>
          </p:nvCxnSpPr>
          <p:spPr>
            <a:xfrm flipH="1">
              <a:off x="8009467" y="1122041"/>
              <a:ext cx="442459" cy="6329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d’(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hétéro</a:t>
            </a:r>
            <a:r>
              <a:rPr lang="en-US" sz="2800" b="1" i="1" dirty="0" smtClean="0">
                <a:solidFill>
                  <a:srgbClr val="000000"/>
                </a:solidFill>
              </a:rPr>
              <a:t>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r>
              <a:rPr lang="en-US" sz="2800" b="1" i="1" dirty="0" smtClean="0">
                <a:solidFill>
                  <a:srgbClr val="000000"/>
                </a:solidFill>
              </a:rPr>
              <a:t>: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cas</a:t>
            </a:r>
            <a:r>
              <a:rPr lang="en-US" sz="2800" b="1" i="1" dirty="0" smtClean="0">
                <a:solidFill>
                  <a:srgbClr val="000000"/>
                </a:solidFill>
              </a:rPr>
              <a:t> de la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drosophile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561187" y="5280335"/>
            <a:ext cx="57720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On assigne à chaque monomère une couleur </a:t>
            </a:r>
            <a:r>
              <a:rPr lang="fr-FR" dirty="0" err="1" smtClean="0"/>
              <a:t>épigénomique</a:t>
            </a:r>
            <a:endParaRPr lang="fr-FR" dirty="0" smtClean="0"/>
          </a:p>
          <a:p>
            <a:r>
              <a:rPr lang="fr-FR" dirty="0" smtClean="0"/>
              <a:t>Interaction spécifique entre monomères de même couleur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44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925353" y="38417"/>
            <a:ext cx="5362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</a:rPr>
              <a:t>P</a:t>
            </a:r>
            <a:r>
              <a:rPr lang="en-US" sz="2800" b="1" i="1" dirty="0" smtClean="0">
                <a:solidFill>
                  <a:srgbClr val="000000"/>
                </a:solidFill>
              </a:rPr>
              <a:t>hase diagram of chromosome 3R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246864" y="519669"/>
            <a:ext cx="8897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KMC simulations (</a:t>
            </a:r>
            <a:r>
              <a:rPr lang="fr-FR" dirty="0" err="1" smtClean="0"/>
              <a:t>periodic</a:t>
            </a:r>
            <a:r>
              <a:rPr lang="fr-FR" dirty="0" smtClean="0"/>
              <a:t> </a:t>
            </a:r>
            <a:r>
              <a:rPr lang="fr-FR" dirty="0" err="1" smtClean="0"/>
              <a:t>boundary</a:t>
            </a:r>
            <a:r>
              <a:rPr lang="fr-FR" dirty="0" smtClean="0"/>
              <a:t> condition, </a:t>
            </a:r>
            <a:r>
              <a:rPr lang="fr-FR" dirty="0" err="1" smtClean="0"/>
              <a:t>bp-density</a:t>
            </a:r>
            <a:r>
              <a:rPr lang="fr-FR" dirty="0" smtClean="0"/>
              <a:t>=0.09 </a:t>
            </a:r>
            <a:r>
              <a:rPr lang="fr-FR" dirty="0" err="1" smtClean="0"/>
              <a:t>bp</a:t>
            </a:r>
            <a:r>
              <a:rPr lang="fr-FR" dirty="0" smtClean="0"/>
              <a:t>/nm</a:t>
            </a:r>
            <a:r>
              <a:rPr lang="fr-FR" baseline="30000" dirty="0" smtClean="0"/>
              <a:t>3</a:t>
            </a:r>
            <a:r>
              <a:rPr lang="fr-FR" dirty="0" smtClean="0"/>
              <a:t>, </a:t>
            </a:r>
            <a:r>
              <a:rPr lang="fr-FR" dirty="0" err="1" smtClean="0"/>
              <a:t>entanglement</a:t>
            </a:r>
            <a:r>
              <a:rPr lang="fr-FR" dirty="0" smtClean="0"/>
              <a:t> </a:t>
            </a:r>
            <a:r>
              <a:rPr lang="fr-FR" dirty="0" err="1" smtClean="0"/>
              <a:t>length</a:t>
            </a:r>
            <a:r>
              <a:rPr lang="fr-FR" dirty="0" smtClean="0"/>
              <a:t>: 230 </a:t>
            </a:r>
            <a:r>
              <a:rPr lang="fr-FR" dirty="0" err="1" smtClean="0"/>
              <a:t>kbp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2" name="ZoneTexte 1"/>
          <p:cNvSpPr txBox="1"/>
          <p:nvPr/>
        </p:nvSpPr>
        <p:spPr>
          <a:xfrm>
            <a:off x="246864" y="1166000"/>
            <a:ext cx="21801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/>
              <a:t>Initial configuration: </a:t>
            </a:r>
            <a:r>
              <a:rPr lang="fr-FR" dirty="0" err="1" smtClean="0"/>
              <a:t>unknotted</a:t>
            </a:r>
            <a:r>
              <a:rPr lang="fr-FR" dirty="0" smtClean="0"/>
              <a:t> </a:t>
            </a:r>
            <a:r>
              <a:rPr lang="fr-FR" dirty="0" err="1" smtClean="0"/>
              <a:t>polymer</a:t>
            </a:r>
            <a:endParaRPr lang="fr-FR" dirty="0"/>
          </a:p>
        </p:txBody>
      </p:sp>
      <p:pic>
        <p:nvPicPr>
          <p:cNvPr id="8" name="200584-1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30907" y="860778"/>
            <a:ext cx="6399255" cy="639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0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51"/>
    </mc:Choice>
    <mc:Fallback xmlns="">
      <p:transition xmlns:p14="http://schemas.microsoft.com/office/powerpoint/2010/main" spd="slow" advTm="33451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1820329" y="38417"/>
            <a:ext cx="5983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000000"/>
                </a:solidFill>
              </a:rPr>
              <a:t>P</a:t>
            </a:r>
            <a:r>
              <a:rPr lang="en-US" sz="2800" b="1" i="1" dirty="0" smtClean="0">
                <a:solidFill>
                  <a:srgbClr val="000000"/>
                </a:solidFill>
              </a:rPr>
              <a:t>hase diagram of chromosome 3R: towards (micro) phase-separation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7515450" y="4115677"/>
            <a:ext cx="1459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Ghosh</a:t>
            </a:r>
            <a:r>
              <a:rPr lang="en-US" sz="1400" dirty="0"/>
              <a:t> et al</a:t>
            </a:r>
            <a:r>
              <a:rPr lang="en-US" sz="1400" dirty="0" smtClean="0"/>
              <a:t>. 2017</a:t>
            </a:r>
            <a:endParaRPr lang="en-US" sz="1400" dirty="0"/>
          </a:p>
        </p:txBody>
      </p:sp>
      <p:sp>
        <p:nvSpPr>
          <p:cNvPr id="7" name="ZoneTexte 6"/>
          <p:cNvSpPr txBox="1"/>
          <p:nvPr/>
        </p:nvSpPr>
        <p:spPr>
          <a:xfrm>
            <a:off x="252246" y="1351468"/>
            <a:ext cx="19111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c</a:t>
            </a:r>
            <a:r>
              <a:rPr lang="fr-FR" dirty="0" err="1" smtClean="0"/>
              <a:t>rumpled</a:t>
            </a:r>
            <a:r>
              <a:rPr lang="fr-FR" dirty="0" smtClean="0"/>
              <a:t> </a:t>
            </a:r>
            <a:r>
              <a:rPr lang="fr-FR" dirty="0" err="1" smtClean="0"/>
              <a:t>polymer</a:t>
            </a:r>
            <a:r>
              <a:rPr lang="fr-FR" dirty="0" smtClean="0"/>
              <a:t> </a:t>
            </a:r>
          </a:p>
          <a:p>
            <a:pPr algn="ctr"/>
            <a:r>
              <a:rPr lang="fr-FR" dirty="0" smtClean="0"/>
              <a:t>(fractal globule)</a:t>
            </a:r>
            <a:endParaRPr lang="fr-FR" dirty="0"/>
          </a:p>
        </p:txBody>
      </p:sp>
      <p:pic>
        <p:nvPicPr>
          <p:cNvPr id="9" name="Image 8" descr="predictionmodele3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6844"/>
            <a:ext cx="9144000" cy="2373414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1739090" y="992524"/>
            <a:ext cx="578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Average</a:t>
            </a:r>
            <a:r>
              <a:rPr lang="fr-FR" dirty="0" smtClean="0"/>
              <a:t> </a:t>
            </a:r>
            <a:r>
              <a:rPr lang="fr-FR" dirty="0" err="1" smtClean="0"/>
              <a:t>predicted</a:t>
            </a:r>
            <a:r>
              <a:rPr lang="fr-FR" dirty="0" smtClean="0"/>
              <a:t> </a:t>
            </a:r>
            <a:r>
              <a:rPr lang="fr-FR" dirty="0" err="1" smtClean="0"/>
              <a:t>HiC-map</a:t>
            </a:r>
            <a:r>
              <a:rPr lang="fr-FR" dirty="0" smtClean="0"/>
              <a:t> on </a:t>
            </a:r>
            <a:r>
              <a:rPr lang="fr-FR" b="1" i="1" dirty="0" err="1" smtClean="0"/>
              <a:t>unsynchronized</a:t>
            </a:r>
            <a:r>
              <a:rPr lang="fr-FR" dirty="0" smtClean="0"/>
              <a:t> </a:t>
            </a:r>
            <a:r>
              <a:rPr lang="fr-FR" dirty="0" err="1" smtClean="0"/>
              <a:t>cells</a:t>
            </a:r>
            <a:r>
              <a:rPr lang="fr-FR" dirty="0" smtClean="0"/>
              <a:t> (0-20h)</a:t>
            </a:r>
            <a:endParaRPr lang="fr-FR" dirty="0"/>
          </a:p>
        </p:txBody>
      </p:sp>
      <p:sp>
        <p:nvSpPr>
          <p:cNvPr id="12" name="ZoneTexte 11"/>
          <p:cNvSpPr txBox="1"/>
          <p:nvPr/>
        </p:nvSpPr>
        <p:spPr>
          <a:xfrm>
            <a:off x="6259007" y="1351468"/>
            <a:ext cx="2393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c</a:t>
            </a:r>
            <a:r>
              <a:rPr lang="fr-FR" dirty="0" err="1" smtClean="0"/>
              <a:t>rumpled</a:t>
            </a:r>
            <a:r>
              <a:rPr lang="fr-FR" dirty="0" smtClean="0"/>
              <a:t> </a:t>
            </a:r>
            <a:r>
              <a:rPr lang="fr-FR" dirty="0" err="1" smtClean="0"/>
              <a:t>microphase</a:t>
            </a:r>
            <a:r>
              <a:rPr lang="fr-FR" dirty="0" smtClean="0"/>
              <a:t> </a:t>
            </a:r>
            <a:r>
              <a:rPr lang="fr-FR" dirty="0" err="1" smtClean="0"/>
              <a:t>separation</a:t>
            </a:r>
            <a:endParaRPr lang="fr-FR" dirty="0"/>
          </a:p>
        </p:txBody>
      </p:sp>
      <p:sp>
        <p:nvSpPr>
          <p:cNvPr id="14" name="ZoneTexte 13"/>
          <p:cNvSpPr txBox="1"/>
          <p:nvPr/>
        </p:nvSpPr>
        <p:spPr>
          <a:xfrm>
            <a:off x="3460334" y="1536134"/>
            <a:ext cx="206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 smtClean="0"/>
              <a:t>Intermediate</a:t>
            </a:r>
            <a:r>
              <a:rPr lang="fr-FR" dirty="0" smtClean="0"/>
              <a:t> </a:t>
            </a:r>
            <a:r>
              <a:rPr lang="fr-FR" dirty="0" err="1" smtClean="0"/>
              <a:t>region</a:t>
            </a:r>
            <a:endParaRPr lang="fr-FR" dirty="0"/>
          </a:p>
        </p:txBody>
      </p:sp>
      <p:pic>
        <p:nvPicPr>
          <p:cNvPr id="3" name="Image 2" descr="coupeE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6" y="4670777"/>
            <a:ext cx="1550939" cy="1312333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-82818" y="6376888"/>
            <a:ext cx="21192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 smtClean="0"/>
              <a:t>Density</a:t>
            </a:r>
            <a:r>
              <a:rPr lang="fr-FR" sz="1400" dirty="0" smtClean="0"/>
              <a:t> in black </a:t>
            </a:r>
            <a:r>
              <a:rPr lang="fr-FR" sz="1400" dirty="0" err="1" smtClean="0"/>
              <a:t>chromatin</a:t>
            </a:r>
            <a:endParaRPr lang="fr-FR" sz="1400" dirty="0"/>
          </a:p>
        </p:txBody>
      </p:sp>
      <p:sp>
        <p:nvSpPr>
          <p:cNvPr id="5" name="ZoneTexte 4"/>
          <p:cNvSpPr txBox="1"/>
          <p:nvPr/>
        </p:nvSpPr>
        <p:spPr>
          <a:xfrm>
            <a:off x="437446" y="5926666"/>
            <a:ext cx="1020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 smtClean="0"/>
              <a:t>Position (nm)</a:t>
            </a:r>
            <a:endParaRPr lang="fr-FR" sz="1200" dirty="0"/>
          </a:p>
        </p:txBody>
      </p:sp>
      <p:pic>
        <p:nvPicPr>
          <p:cNvPr id="6" name="Image 5" descr="coupebar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07087" y="5879591"/>
            <a:ext cx="226741" cy="874890"/>
          </a:xfrm>
          <a:prstGeom prst="rect">
            <a:avLst/>
          </a:prstGeom>
        </p:spPr>
      </p:pic>
      <p:pic>
        <p:nvPicPr>
          <p:cNvPr id="11" name="Image 10" descr="coupeE0.1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645" y="4670776"/>
            <a:ext cx="1546404" cy="1312333"/>
          </a:xfrm>
          <a:prstGeom prst="rect">
            <a:avLst/>
          </a:prstGeom>
        </p:spPr>
      </p:pic>
      <p:pic>
        <p:nvPicPr>
          <p:cNvPr id="15" name="Image 14" descr="coupeE0.2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581" y="4656666"/>
            <a:ext cx="1547090" cy="1312333"/>
          </a:xfrm>
          <a:prstGeom prst="rect">
            <a:avLst/>
          </a:prstGeom>
        </p:spPr>
      </p:pic>
      <p:pic>
        <p:nvPicPr>
          <p:cNvPr id="16" name="Image 15" descr="radialE0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57" y="4670777"/>
            <a:ext cx="1610968" cy="1456646"/>
          </a:xfrm>
          <a:prstGeom prst="rect">
            <a:avLst/>
          </a:prstGeom>
        </p:spPr>
      </p:pic>
      <p:pic>
        <p:nvPicPr>
          <p:cNvPr id="17" name="Image 16" descr="radialE0.1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407" y="4656666"/>
            <a:ext cx="1466972" cy="1326444"/>
          </a:xfrm>
          <a:prstGeom prst="rect">
            <a:avLst/>
          </a:prstGeom>
        </p:spPr>
      </p:pic>
      <p:pic>
        <p:nvPicPr>
          <p:cNvPr id="18" name="Image 17" descr="radialE0.2.eps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866" y="4628444"/>
            <a:ext cx="1606134" cy="1452275"/>
          </a:xfrm>
          <a:prstGeom prst="rect">
            <a:avLst/>
          </a:prstGeom>
        </p:spPr>
      </p:pic>
      <p:sp>
        <p:nvSpPr>
          <p:cNvPr id="28" name="Parenthèse ouvrante 27"/>
          <p:cNvSpPr/>
          <p:nvPr/>
        </p:nvSpPr>
        <p:spPr>
          <a:xfrm rot="5400000">
            <a:off x="1707528" y="3608727"/>
            <a:ext cx="63121" cy="2046111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Parenthèse ouvrante 28"/>
          <p:cNvSpPr/>
          <p:nvPr/>
        </p:nvSpPr>
        <p:spPr>
          <a:xfrm rot="5400000">
            <a:off x="4748846" y="3605388"/>
            <a:ext cx="63121" cy="2046111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Parenthèse ouvrante 29"/>
          <p:cNvSpPr/>
          <p:nvPr/>
        </p:nvSpPr>
        <p:spPr>
          <a:xfrm rot="5400000">
            <a:off x="7639110" y="3571006"/>
            <a:ext cx="63121" cy="2046111"/>
          </a:xfrm>
          <a:prstGeom prst="leftBracket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2" name="Connecteur droit avec flèche 31"/>
          <p:cNvCxnSpPr/>
          <p:nvPr/>
        </p:nvCxnSpPr>
        <p:spPr>
          <a:xfrm flipV="1">
            <a:off x="1100667" y="4115677"/>
            <a:ext cx="0" cy="4468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/>
          <p:cNvCxnSpPr/>
          <p:nvPr/>
        </p:nvCxnSpPr>
        <p:spPr>
          <a:xfrm flipV="1">
            <a:off x="6886222" y="4007556"/>
            <a:ext cx="0" cy="5549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avec flèche 35"/>
          <p:cNvCxnSpPr/>
          <p:nvPr/>
        </p:nvCxnSpPr>
        <p:spPr>
          <a:xfrm flipV="1">
            <a:off x="3993444" y="4007556"/>
            <a:ext cx="0" cy="55494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226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51"/>
    </mc:Choice>
    <mc:Fallback xmlns="">
      <p:transition xmlns:p14="http://schemas.microsoft.com/office/powerpoint/2010/main" spd="slow" advTm="33451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vmd - copi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45" y="4348124"/>
            <a:ext cx="2556055" cy="361351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754" y="4920497"/>
            <a:ext cx="2980105" cy="193750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6040" y="4569807"/>
            <a:ext cx="2171338" cy="1585077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1583528" y="1717"/>
            <a:ext cx="5790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Techniques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expérimentales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associées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744" y="490259"/>
            <a:ext cx="2370894" cy="1940243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255639" y="1138888"/>
            <a:ext cx="2540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Chromatine: microscopie</a:t>
            </a:r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4065491" y="2399026"/>
            <a:ext cx="826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mitose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671" y="721697"/>
            <a:ext cx="1778533" cy="1573045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6298438" y="2347926"/>
            <a:ext cx="107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DNA FISH</a:t>
            </a:r>
            <a:endParaRPr lang="fr-FR" dirty="0"/>
          </a:p>
        </p:txBody>
      </p:sp>
      <p:pic>
        <p:nvPicPr>
          <p:cNvPr id="16" name="Image 15" descr="palm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4570" y="2817745"/>
            <a:ext cx="2786744" cy="1752062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5101139" y="3595959"/>
            <a:ext cx="175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Super-résolution</a:t>
            </a:r>
            <a:endParaRPr lang="fr-FR" dirty="0"/>
          </a:p>
        </p:txBody>
      </p:sp>
      <p:cxnSp>
        <p:nvCxnSpPr>
          <p:cNvPr id="19" name="Connecteur droit avec flèche 18"/>
          <p:cNvCxnSpPr/>
          <p:nvPr/>
        </p:nvCxnSpPr>
        <p:spPr>
          <a:xfrm>
            <a:off x="3507747" y="6154884"/>
            <a:ext cx="3315467" cy="302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/>
          <p:cNvSpPr txBox="1"/>
          <p:nvPr/>
        </p:nvSpPr>
        <p:spPr>
          <a:xfrm>
            <a:off x="3482969" y="6303338"/>
            <a:ext cx="37240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Avoir une image précise et complète?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5256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2128549" y="38417"/>
            <a:ext cx="4726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Comparison with experiments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5967" y="354008"/>
            <a:ext cx="5404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Corresponds to </a:t>
            </a:r>
            <a:r>
              <a:rPr lang="fr-FR" dirty="0" err="1" smtClean="0"/>
              <a:t>E</a:t>
            </a:r>
            <a:r>
              <a:rPr lang="fr-FR" baseline="-25000" dirty="0" err="1" smtClean="0"/>
              <a:t>i</a:t>
            </a:r>
            <a:r>
              <a:rPr lang="fr-FR" dirty="0" smtClean="0"/>
              <a:t>=-0.1, </a:t>
            </a:r>
            <a:r>
              <a:rPr lang="fr-FR" dirty="0" err="1" smtClean="0"/>
              <a:t>ie</a:t>
            </a:r>
            <a:r>
              <a:rPr lang="fr-FR" dirty="0" smtClean="0"/>
              <a:t> in the </a:t>
            </a:r>
            <a:r>
              <a:rPr lang="fr-FR" b="1" dirty="0" err="1" smtClean="0"/>
              <a:t>intermediate</a:t>
            </a:r>
            <a:r>
              <a:rPr lang="fr-FR" b="1" dirty="0" smtClean="0"/>
              <a:t> </a:t>
            </a:r>
            <a:r>
              <a:rPr lang="fr-FR" b="1" dirty="0" err="1" smtClean="0"/>
              <a:t>region</a:t>
            </a:r>
            <a:endParaRPr lang="fr-FR" b="1" dirty="0"/>
          </a:p>
        </p:txBody>
      </p:sp>
      <p:pic>
        <p:nvPicPr>
          <p:cNvPr id="3" name="Image 2" descr="compapredex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065385"/>
            <a:ext cx="5305786" cy="5305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59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2128549" y="38417"/>
            <a:ext cx="4726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Comparison with experiments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-5967" y="354008"/>
            <a:ext cx="54040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Corresponds to </a:t>
            </a:r>
            <a:r>
              <a:rPr lang="fr-FR" dirty="0" err="1" smtClean="0"/>
              <a:t>E</a:t>
            </a:r>
            <a:r>
              <a:rPr lang="fr-FR" baseline="-25000" dirty="0" err="1" smtClean="0"/>
              <a:t>i</a:t>
            </a:r>
            <a:r>
              <a:rPr lang="fr-FR" dirty="0" smtClean="0"/>
              <a:t>=-0.1, </a:t>
            </a:r>
            <a:r>
              <a:rPr lang="fr-FR" dirty="0" err="1" smtClean="0"/>
              <a:t>ie</a:t>
            </a:r>
            <a:r>
              <a:rPr lang="fr-FR" dirty="0" smtClean="0"/>
              <a:t> in the </a:t>
            </a:r>
            <a:r>
              <a:rPr lang="fr-FR" b="1" dirty="0" err="1" smtClean="0"/>
              <a:t>intermediate</a:t>
            </a:r>
            <a:r>
              <a:rPr lang="fr-FR" b="1" dirty="0" smtClean="0"/>
              <a:t> </a:t>
            </a:r>
            <a:r>
              <a:rPr lang="fr-FR" b="1" dirty="0" err="1" smtClean="0"/>
              <a:t>region</a:t>
            </a:r>
            <a:endParaRPr lang="fr-FR" b="1" dirty="0"/>
          </a:p>
        </p:txBody>
      </p:sp>
      <p:pic>
        <p:nvPicPr>
          <p:cNvPr id="3" name="Image 2" descr="compapredex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1014586"/>
            <a:ext cx="5305786" cy="5305786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858555" y="2934950"/>
            <a:ext cx="2593190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fr-FR" b="1" dirty="0" smtClean="0"/>
              <a:t>Model limitations?</a:t>
            </a:r>
          </a:p>
          <a:p>
            <a:r>
              <a:rPr lang="fr-FR" b="1" dirty="0" err="1" smtClean="0"/>
              <a:t>Other</a:t>
            </a:r>
            <a:r>
              <a:rPr lang="fr-FR" b="1" dirty="0" smtClean="0"/>
              <a:t> local </a:t>
            </a:r>
            <a:r>
              <a:rPr lang="fr-FR" b="1" dirty="0" err="1" smtClean="0"/>
              <a:t>mechanisms</a:t>
            </a:r>
            <a:r>
              <a:rPr lang="fr-FR" b="1" dirty="0"/>
              <a:t>?</a:t>
            </a:r>
            <a:endParaRPr lang="fr-FR" b="1" dirty="0" smtClean="0"/>
          </a:p>
          <a:p>
            <a:r>
              <a:rPr lang="fr-FR" b="1" dirty="0" err="1" smtClean="0"/>
              <a:t>pairing</a:t>
            </a:r>
            <a:r>
              <a:rPr lang="fr-FR" b="1" dirty="0" smtClean="0"/>
              <a:t> </a:t>
            </a:r>
            <a:r>
              <a:rPr lang="fr-FR" b="1" dirty="0" err="1" smtClean="0"/>
              <a:t>effects</a:t>
            </a:r>
            <a:r>
              <a:rPr lang="fr-FR" b="1" dirty="0" smtClean="0"/>
              <a:t>?</a:t>
            </a:r>
            <a:endParaRPr lang="fr-FR" b="1" dirty="0"/>
          </a:p>
        </p:txBody>
      </p:sp>
      <p:sp>
        <p:nvSpPr>
          <p:cNvPr id="9" name="ZoneTexte 8"/>
          <p:cNvSpPr txBox="1"/>
          <p:nvPr/>
        </p:nvSpPr>
        <p:spPr>
          <a:xfrm>
            <a:off x="1761067" y="6282268"/>
            <a:ext cx="63296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0000"/>
                </a:solidFill>
              </a:rPr>
              <a:t>Faire un autre tour dans notre « cercle </a:t>
            </a:r>
            <a:r>
              <a:rPr lang="fr-FR" sz="2400" dirty="0" err="1" smtClean="0">
                <a:solidFill>
                  <a:srgbClr val="FF0000"/>
                </a:solidFill>
              </a:rPr>
              <a:t>virtueux</a:t>
            </a:r>
            <a:r>
              <a:rPr lang="fr-FR" sz="2400" dirty="0" smtClean="0">
                <a:solidFill>
                  <a:srgbClr val="FF0000"/>
                </a:solidFill>
              </a:rPr>
              <a:t> »</a:t>
            </a:r>
            <a:endParaRPr lang="fr-FR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979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2128549" y="38417"/>
            <a:ext cx="4726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Comparison with experiments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3" name="Image 2" descr="boettig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334" y="932157"/>
            <a:ext cx="3869266" cy="3153009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70934" y="4085166"/>
            <a:ext cx="1665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Boetigger</a:t>
            </a:r>
            <a:r>
              <a:rPr lang="fr-FR" dirty="0" smtClean="0"/>
              <a:t>, 2016</a:t>
            </a:r>
            <a:endParaRPr lang="fr-FR" dirty="0"/>
          </a:p>
        </p:txBody>
      </p:sp>
      <p:pic>
        <p:nvPicPr>
          <p:cNvPr id="5" name="Image 4" descr="phasediag10-15Mbp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33" y="3028102"/>
            <a:ext cx="3268133" cy="340233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5069" y="6413500"/>
            <a:ext cx="2096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Vaillant &amp; Jost, 2018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107663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2128549" y="38417"/>
            <a:ext cx="47266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Comparison with experiments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5" name="Image 4" descr="phasediag10-15Mbp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133" y="3028102"/>
            <a:ext cx="3268133" cy="340233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7095069" y="6413500"/>
            <a:ext cx="20968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Vaillant &amp; Jost, 2018</a:t>
            </a:r>
            <a:endParaRPr lang="fr-FR" dirty="0"/>
          </a:p>
        </p:txBody>
      </p:sp>
      <p:pic>
        <p:nvPicPr>
          <p:cNvPr id="7" name="Image 6" descr="compaexpredEact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82" y="812963"/>
            <a:ext cx="3979333" cy="3193605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38882" y="4639733"/>
            <a:ext cx="4179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No interaction </a:t>
            </a:r>
            <a:r>
              <a:rPr lang="fr-FR" b="1" dirty="0" err="1" smtClean="0"/>
              <a:t>between</a:t>
            </a:r>
            <a:r>
              <a:rPr lang="fr-FR" b="1" dirty="0" smtClean="0"/>
              <a:t> active </a:t>
            </a:r>
            <a:r>
              <a:rPr lang="fr-FR" b="1" dirty="0" err="1" smtClean="0"/>
              <a:t>monomers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96397895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2"/>
          <p:cNvSpPr txBox="1"/>
          <p:nvPr/>
        </p:nvSpPr>
        <p:spPr>
          <a:xfrm>
            <a:off x="415195" y="41254"/>
            <a:ext cx="85621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0000"/>
                </a:solidFill>
              </a:rPr>
              <a:t>Prediction on TAD formation and inter-TAD interactions: </a:t>
            </a:r>
          </a:p>
          <a:p>
            <a:pPr algn="ctr"/>
            <a:r>
              <a:rPr lang="en-US" sz="2800" b="1" i="1" dirty="0" smtClean="0">
                <a:solidFill>
                  <a:srgbClr val="000000"/>
                </a:solidFill>
              </a:rPr>
              <a:t>chromosomes are dynamical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3" name="Image 2" descr="dynahi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878"/>
            <a:ext cx="9144000" cy="231995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602686" y="988454"/>
            <a:ext cx="39934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Predicted</a:t>
            </a:r>
            <a:r>
              <a:rPr lang="fr-FR" dirty="0" smtClean="0"/>
              <a:t> </a:t>
            </a:r>
            <a:r>
              <a:rPr lang="fr-FR" dirty="0" err="1" smtClean="0"/>
              <a:t>HiC-map</a:t>
            </a:r>
            <a:r>
              <a:rPr lang="fr-FR" dirty="0" smtClean="0"/>
              <a:t> on </a:t>
            </a:r>
            <a:r>
              <a:rPr lang="fr-FR" b="1" i="1" dirty="0" err="1" smtClean="0"/>
              <a:t>synchronized</a:t>
            </a:r>
            <a:r>
              <a:rPr lang="fr-FR" dirty="0" smtClean="0"/>
              <a:t> </a:t>
            </a:r>
            <a:r>
              <a:rPr lang="fr-FR" dirty="0" err="1" smtClean="0"/>
              <a:t>cells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415195" y="4416736"/>
            <a:ext cx="585288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err="1" smtClean="0"/>
              <a:t>TADs</a:t>
            </a:r>
            <a:r>
              <a:rPr lang="fr-FR" dirty="0" smtClean="0"/>
              <a:t> </a:t>
            </a:r>
            <a:r>
              <a:rPr lang="fr-FR" dirty="0" err="1" smtClean="0"/>
              <a:t>quickly</a:t>
            </a:r>
            <a:r>
              <a:rPr lang="fr-FR" dirty="0" smtClean="0"/>
              <a:t> </a:t>
            </a:r>
            <a:r>
              <a:rPr lang="fr-FR" dirty="0" err="1" smtClean="0"/>
              <a:t>form</a:t>
            </a:r>
            <a:r>
              <a:rPr lang="fr-FR" dirty="0" smtClean="0"/>
              <a:t>: 1-30 minutes</a:t>
            </a:r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Long-range inter-TAD interactions more slow &gt;1h</a:t>
            </a:r>
          </a:p>
          <a:p>
            <a:endParaRPr lang="fr-FR" dirty="0" smtClean="0"/>
          </a:p>
          <a:p>
            <a:endParaRPr lang="fr-FR" dirty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Consistent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HiC</a:t>
            </a:r>
            <a:r>
              <a:rPr lang="fr-FR" dirty="0" smtClean="0"/>
              <a:t> on </a:t>
            </a:r>
            <a:r>
              <a:rPr lang="fr-FR" dirty="0" err="1" smtClean="0"/>
              <a:t>synchronized</a:t>
            </a:r>
            <a:r>
              <a:rPr lang="fr-FR" dirty="0" smtClean="0"/>
              <a:t> – </a:t>
            </a:r>
            <a:r>
              <a:rPr lang="fr-FR" dirty="0" err="1" smtClean="0"/>
              <a:t>mammalian</a:t>
            </a:r>
            <a:r>
              <a:rPr lang="fr-FR" dirty="0" smtClean="0"/>
              <a:t> – </a:t>
            </a:r>
            <a:r>
              <a:rPr lang="fr-FR" dirty="0" err="1" smtClean="0"/>
              <a:t>cells</a:t>
            </a:r>
            <a:r>
              <a:rPr lang="fr-FR" dirty="0" smtClean="0"/>
              <a:t> </a:t>
            </a:r>
          </a:p>
          <a:p>
            <a:r>
              <a:rPr lang="fr-FR" dirty="0"/>
              <a:t>	</a:t>
            </a:r>
            <a:r>
              <a:rPr lang="fr-FR" dirty="0" smtClean="0"/>
              <a:t>(</a:t>
            </a:r>
            <a:r>
              <a:rPr lang="fr-FR" dirty="0" err="1" smtClean="0"/>
              <a:t>Naumova</a:t>
            </a:r>
            <a:r>
              <a:rPr lang="fr-FR" dirty="0" smtClean="0"/>
              <a:t> et al, Nature 2013; Nagano et al, 2017)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7718650" y="3629319"/>
            <a:ext cx="14592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Ghosh</a:t>
            </a:r>
            <a:r>
              <a:rPr lang="en-US" sz="1400" dirty="0"/>
              <a:t> et al</a:t>
            </a:r>
            <a:r>
              <a:rPr lang="en-US" sz="1400" dirty="0" smtClean="0"/>
              <a:t>. 2017</a:t>
            </a:r>
            <a:endParaRPr lang="en-US" sz="1400" dirty="0"/>
          </a:p>
        </p:txBody>
      </p:sp>
      <p:pic>
        <p:nvPicPr>
          <p:cNvPr id="8" name="Image 7" descr="nagan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079" y="5116370"/>
            <a:ext cx="2681111" cy="155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186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ynamic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2700"/>
            <a:ext cx="9144000" cy="4290313"/>
          </a:xfrm>
          <a:prstGeom prst="rect">
            <a:avLst/>
          </a:prstGeom>
        </p:spPr>
      </p:pic>
      <p:sp>
        <p:nvSpPr>
          <p:cNvPr id="2" name="TextBox 12"/>
          <p:cNvSpPr txBox="1"/>
          <p:nvPr/>
        </p:nvSpPr>
        <p:spPr>
          <a:xfrm>
            <a:off x="415195" y="41254"/>
            <a:ext cx="85621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0000"/>
                </a:solidFill>
              </a:rPr>
              <a:t>Prediction on TAD formation and inter-TAD interactions: </a:t>
            </a:r>
          </a:p>
          <a:p>
            <a:pPr algn="ctr"/>
            <a:r>
              <a:rPr lang="en-US" sz="2800" b="1" i="1" dirty="0" smtClean="0">
                <a:solidFill>
                  <a:srgbClr val="000000"/>
                </a:solidFill>
              </a:rPr>
              <a:t>chromosomes are dynamical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229219" y="5934670"/>
            <a:ext cx="311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Inter-TAD interactions are </a:t>
            </a:r>
            <a:r>
              <a:rPr lang="fr-FR" b="1" dirty="0" err="1" smtClean="0"/>
              <a:t>highly</a:t>
            </a:r>
            <a:r>
              <a:rPr lang="fr-FR" b="1" dirty="0" smtClean="0"/>
              <a:t> </a:t>
            </a:r>
            <a:r>
              <a:rPr lang="fr-FR" b="1" dirty="0" err="1" smtClean="0"/>
              <a:t>dynamical</a:t>
            </a:r>
            <a:endParaRPr lang="fr-FR" b="1" dirty="0" smtClean="0"/>
          </a:p>
          <a:p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997049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d’(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hétéro</a:t>
            </a:r>
            <a:r>
              <a:rPr lang="en-US" sz="2800" b="1" i="1" dirty="0" smtClean="0">
                <a:solidFill>
                  <a:srgbClr val="000000"/>
                </a:solidFill>
              </a:rPr>
              <a:t>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r>
              <a:rPr lang="en-US" sz="2800" b="1" i="1" dirty="0" smtClean="0">
                <a:solidFill>
                  <a:srgbClr val="000000"/>
                </a:solidFill>
              </a:rPr>
              <a:t>: et chez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l’homme</a:t>
            </a:r>
            <a:r>
              <a:rPr lang="en-US" sz="2800" b="1" i="1" dirty="0" smtClean="0">
                <a:solidFill>
                  <a:srgbClr val="000000"/>
                </a:solidFill>
              </a:rPr>
              <a:t>?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1208" y="863600"/>
            <a:ext cx="792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Est-ce que le même type de modèle marcherait?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9858399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d’(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hétéro</a:t>
            </a:r>
            <a:r>
              <a:rPr lang="en-US" sz="2800" b="1" i="1" dirty="0" smtClean="0">
                <a:solidFill>
                  <a:srgbClr val="000000"/>
                </a:solidFill>
              </a:rPr>
              <a:t>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r>
              <a:rPr lang="en-US" sz="2800" b="1" i="1" dirty="0" smtClean="0">
                <a:solidFill>
                  <a:srgbClr val="000000"/>
                </a:solidFill>
              </a:rPr>
              <a:t>: et chez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l’homme</a:t>
            </a:r>
            <a:r>
              <a:rPr lang="en-US" sz="2800" b="1" i="1" dirty="0" smtClean="0">
                <a:solidFill>
                  <a:srgbClr val="000000"/>
                </a:solidFill>
              </a:rPr>
              <a:t>?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1208" y="863600"/>
            <a:ext cx="792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Est-ce que le même type de modèle marcherait?</a:t>
            </a:r>
            <a:endParaRPr lang="fr-FR" sz="2400" b="1" dirty="0"/>
          </a:p>
        </p:txBody>
      </p:sp>
      <p:pic>
        <p:nvPicPr>
          <p:cNvPr id="5" name="Image 4" descr="rao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4" y="1625600"/>
            <a:ext cx="3086100" cy="336863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86267" y="5201734"/>
            <a:ext cx="47056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TAD avec éventuellement des pics au coin (50%)</a:t>
            </a:r>
            <a:endParaRPr lang="fr-FR" dirty="0"/>
          </a:p>
        </p:txBody>
      </p:sp>
      <p:pic>
        <p:nvPicPr>
          <p:cNvPr id="7" name="Image 6" descr="rao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67" y="1519952"/>
            <a:ext cx="3632200" cy="347427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5283200" y="4994230"/>
            <a:ext cx="30818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TAD plus ou moins associé à un état </a:t>
            </a:r>
            <a:r>
              <a:rPr lang="fr-FR" dirty="0" err="1" smtClean="0"/>
              <a:t>épigénomique</a:t>
            </a:r>
            <a:r>
              <a:rPr lang="fr-FR" dirty="0" smtClean="0"/>
              <a:t> et </a:t>
            </a:r>
            <a:r>
              <a:rPr lang="fr-FR" dirty="0" err="1" smtClean="0"/>
              <a:t>interaciton</a:t>
            </a:r>
            <a:r>
              <a:rPr lang="fr-FR" dirty="0" smtClean="0"/>
              <a:t> à longue portée entre </a:t>
            </a:r>
            <a:r>
              <a:rPr lang="fr-FR" dirty="0" err="1" smtClean="0"/>
              <a:t>TADs</a:t>
            </a:r>
            <a:r>
              <a:rPr lang="fr-FR" dirty="0" smtClean="0"/>
              <a:t> de même état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342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ao1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67" y="647710"/>
            <a:ext cx="5168900" cy="52451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5467" y="1717"/>
            <a:ext cx="900853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0000"/>
                </a:solidFill>
              </a:rPr>
              <a:t>The 3D organization of mammalian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epigenome</a:t>
            </a:r>
            <a:r>
              <a:rPr lang="en-US" sz="2800" b="1" i="1" dirty="0" smtClean="0">
                <a:solidFill>
                  <a:srgbClr val="000000"/>
                </a:solidFill>
              </a:rPr>
              <a:t> is associated with compartments, less clearly with TADs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grpSp>
        <p:nvGrpSpPr>
          <p:cNvPr id="6" name="Grouper 5"/>
          <p:cNvGrpSpPr/>
          <p:nvPr/>
        </p:nvGrpSpPr>
        <p:grpSpPr>
          <a:xfrm>
            <a:off x="5609167" y="2082638"/>
            <a:ext cx="3094562" cy="3708563"/>
            <a:chOff x="6358462" y="3572933"/>
            <a:chExt cx="2133600" cy="2556934"/>
          </a:xfrm>
        </p:grpSpPr>
        <p:pic>
          <p:nvPicPr>
            <p:cNvPr id="4" name="Image 3" descr="rao2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9633" y="4440767"/>
              <a:ext cx="1498600" cy="1689100"/>
            </a:xfrm>
            <a:prstGeom prst="rect">
              <a:avLst/>
            </a:prstGeom>
          </p:spPr>
        </p:pic>
        <p:pic>
          <p:nvPicPr>
            <p:cNvPr id="5" name="Image 4" descr="rao3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8462" y="3572933"/>
              <a:ext cx="2133600" cy="889000"/>
            </a:xfrm>
            <a:prstGeom prst="rect">
              <a:avLst/>
            </a:prstGeom>
          </p:spPr>
        </p:pic>
      </p:grpSp>
      <p:sp>
        <p:nvSpPr>
          <p:cNvPr id="7" name="ZoneTexte 6"/>
          <p:cNvSpPr txBox="1"/>
          <p:nvPr/>
        </p:nvSpPr>
        <p:spPr>
          <a:xfrm>
            <a:off x="6893579" y="6094567"/>
            <a:ext cx="2033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Rao</a:t>
            </a:r>
            <a:r>
              <a:rPr lang="en-US" dirty="0" smtClean="0"/>
              <a:t> et al, Cell, 2014</a:t>
            </a:r>
            <a:endParaRPr lang="en-US" dirty="0"/>
          </a:p>
          <a:p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5456050" y="1209700"/>
            <a:ext cx="34713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TAD avec éventuellement des pics au coin (50%), mais moins associé à un état « pur »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423334" y="5791201"/>
            <a:ext cx="440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Interaction à longue portée entre </a:t>
            </a:r>
            <a:r>
              <a:rPr lang="fr-FR" dirty="0" err="1" smtClean="0"/>
              <a:t>TADs</a:t>
            </a:r>
            <a:r>
              <a:rPr lang="fr-FR" dirty="0" smtClean="0"/>
              <a:t> de même état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25401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d’(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hétéro</a:t>
            </a:r>
            <a:r>
              <a:rPr lang="en-US" sz="2800" b="1" i="1" dirty="0" smtClean="0">
                <a:solidFill>
                  <a:srgbClr val="000000"/>
                </a:solidFill>
              </a:rPr>
              <a:t>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r>
              <a:rPr lang="en-US" sz="2800" b="1" i="1" dirty="0" smtClean="0">
                <a:solidFill>
                  <a:srgbClr val="000000"/>
                </a:solidFill>
              </a:rPr>
              <a:t>: et chez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l’homme</a:t>
            </a:r>
            <a:r>
              <a:rPr lang="en-US" sz="2800" b="1" i="1" dirty="0" smtClean="0">
                <a:solidFill>
                  <a:srgbClr val="000000"/>
                </a:solidFill>
              </a:rPr>
              <a:t>?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1208" y="863600"/>
            <a:ext cx="792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Est-ce que le même type de modèle marcherait?</a:t>
            </a:r>
            <a:endParaRPr lang="fr-FR" sz="2400" b="1" dirty="0"/>
          </a:p>
        </p:txBody>
      </p:sp>
      <p:pic>
        <p:nvPicPr>
          <p:cNvPr id="5" name="Image 4" descr="rao.pdf"/>
          <p:cNvPicPr>
            <a:picLocks noChangeAspect="1"/>
          </p:cNvPicPr>
          <p:nvPr/>
        </p:nvPicPr>
        <p:blipFill>
          <a:blip r:embed="rId2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734" y="1625600"/>
            <a:ext cx="3086100" cy="3368630"/>
          </a:xfrm>
          <a:prstGeom prst="rect">
            <a:avLst/>
          </a:prstGeom>
        </p:spPr>
      </p:pic>
      <p:pic>
        <p:nvPicPr>
          <p:cNvPr id="7" name="Image 6" descr="rao2.pdf"/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0867" y="1519952"/>
            <a:ext cx="3632200" cy="3474278"/>
          </a:xfrm>
          <a:prstGeom prst="rect">
            <a:avLst/>
          </a:prstGeom>
        </p:spPr>
      </p:pic>
      <p:pic>
        <p:nvPicPr>
          <p:cNvPr id="9" name="Picture 3" descr="modele_oral2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52754" y="1419819"/>
            <a:ext cx="3341025" cy="4114801"/>
          </a:xfrm>
          <a:prstGeom prst="rect">
            <a:avLst/>
          </a:prstGeom>
        </p:spPr>
      </p:pic>
      <p:cxnSp>
        <p:nvCxnSpPr>
          <p:cNvPr id="10" name="Connecteur droit avec flèche 9"/>
          <p:cNvCxnSpPr/>
          <p:nvPr/>
        </p:nvCxnSpPr>
        <p:spPr>
          <a:xfrm flipV="1">
            <a:off x="4605867" y="2286000"/>
            <a:ext cx="423333" cy="67733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necteur droit avec flèche 11"/>
          <p:cNvCxnSpPr/>
          <p:nvPr/>
        </p:nvCxnSpPr>
        <p:spPr>
          <a:xfrm flipV="1">
            <a:off x="4394200" y="4521199"/>
            <a:ext cx="846667" cy="135468"/>
          </a:xfrm>
          <a:prstGeom prst="straightConnector1">
            <a:avLst/>
          </a:prstGeom>
          <a:ln w="57150" cmpd="sng">
            <a:solidFill>
              <a:srgbClr val="0000F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ZoneTexte 13"/>
          <p:cNvSpPr txBox="1"/>
          <p:nvPr/>
        </p:nvSpPr>
        <p:spPr>
          <a:xfrm>
            <a:off x="5401733" y="2065867"/>
            <a:ext cx="2619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Interaction </a:t>
            </a:r>
            <a:r>
              <a:rPr lang="fr-FR" dirty="0" err="1" smtClean="0"/>
              <a:t>épigénomique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4605867" y="4963066"/>
            <a:ext cx="36984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+ Interaction plus forte aux frontières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68738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196710" y="1042402"/>
            <a:ext cx="6551836" cy="1807347"/>
            <a:chOff x="643720" y="515311"/>
            <a:chExt cx="6551836" cy="1807347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7975" y="515311"/>
              <a:ext cx="1257977" cy="1807347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643720" y="1299478"/>
              <a:ext cx="1934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Chromatine: TEM?</a:t>
              </a:r>
              <a:endParaRPr lang="fr-FR" dirty="0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6865" y="596585"/>
              <a:ext cx="1838691" cy="146482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500566" y="899909"/>
              <a:ext cx="302406" cy="39956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>
              <a:off x="4802972" y="1101562"/>
              <a:ext cx="553893" cy="47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ZoneTexte 13"/>
          <p:cNvSpPr txBox="1"/>
          <p:nvPr/>
        </p:nvSpPr>
        <p:spPr>
          <a:xfrm>
            <a:off x="799970" y="4437553"/>
            <a:ext cx="382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Chromatine: biologie moléculaire (</a:t>
            </a:r>
            <a:r>
              <a:rPr lang="fr-FR" dirty="0" err="1" smtClean="0"/>
              <a:t>HiC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5" name="TextBox 1"/>
          <p:cNvSpPr txBox="1"/>
          <p:nvPr/>
        </p:nvSpPr>
        <p:spPr>
          <a:xfrm>
            <a:off x="1583528" y="1717"/>
            <a:ext cx="5790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Techniques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expérimentales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associées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16" name="Image 15" descr="experimental_1200_135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03" y="3816285"/>
            <a:ext cx="2040805" cy="1981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84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d’(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hétéro</a:t>
            </a:r>
            <a:r>
              <a:rPr lang="en-US" sz="2800" b="1" i="1" dirty="0" smtClean="0">
                <a:solidFill>
                  <a:srgbClr val="000000"/>
                </a:solidFill>
              </a:rPr>
              <a:t>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r>
              <a:rPr lang="en-US" sz="2800" b="1" i="1" dirty="0" smtClean="0">
                <a:solidFill>
                  <a:srgbClr val="000000"/>
                </a:solidFill>
              </a:rPr>
              <a:t>: et chez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l’homme</a:t>
            </a:r>
            <a:r>
              <a:rPr lang="en-US" sz="2800" b="1" i="1" dirty="0" smtClean="0">
                <a:solidFill>
                  <a:srgbClr val="000000"/>
                </a:solidFill>
              </a:rPr>
              <a:t>?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1208" y="632767"/>
            <a:ext cx="792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Mais….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321208" y="1344133"/>
            <a:ext cx="649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Des </a:t>
            </a:r>
            <a:r>
              <a:rPr lang="fr-FR" dirty="0" err="1" smtClean="0"/>
              <a:t>TADs</a:t>
            </a:r>
            <a:r>
              <a:rPr lang="fr-FR" dirty="0" smtClean="0"/>
              <a:t> consécutifs peuvent avoir le même état </a:t>
            </a:r>
            <a:r>
              <a:rPr lang="fr-FR" dirty="0" err="1" smtClean="0"/>
              <a:t>épigénomique</a:t>
            </a:r>
            <a:endParaRPr lang="fr-FR" dirty="0"/>
          </a:p>
        </p:txBody>
      </p:sp>
      <p:sp>
        <p:nvSpPr>
          <p:cNvPr id="6" name="Triangle isocèle 5"/>
          <p:cNvSpPr/>
          <p:nvPr/>
        </p:nvSpPr>
        <p:spPr>
          <a:xfrm>
            <a:off x="946144" y="2414131"/>
            <a:ext cx="1761066" cy="524933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riangle isocèle 6"/>
          <p:cNvSpPr/>
          <p:nvPr/>
        </p:nvSpPr>
        <p:spPr>
          <a:xfrm>
            <a:off x="2707210" y="2668132"/>
            <a:ext cx="1303867" cy="27093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isocèle 7"/>
          <p:cNvSpPr/>
          <p:nvPr/>
        </p:nvSpPr>
        <p:spPr>
          <a:xfrm>
            <a:off x="4671476" y="1787598"/>
            <a:ext cx="3064933" cy="115146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945210" y="3025333"/>
            <a:ext cx="94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observé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880778" y="3042269"/>
            <a:ext cx="76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prédit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104271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d’(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hétéro</a:t>
            </a:r>
            <a:r>
              <a:rPr lang="en-US" sz="2800" b="1" i="1" dirty="0" smtClean="0">
                <a:solidFill>
                  <a:srgbClr val="000000"/>
                </a:solidFill>
              </a:rPr>
              <a:t>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r>
              <a:rPr lang="en-US" sz="2800" b="1" i="1" dirty="0" smtClean="0">
                <a:solidFill>
                  <a:srgbClr val="000000"/>
                </a:solidFill>
              </a:rPr>
              <a:t>: et chez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l’homme</a:t>
            </a:r>
            <a:r>
              <a:rPr lang="en-US" sz="2800" b="1" i="1" dirty="0" smtClean="0">
                <a:solidFill>
                  <a:srgbClr val="000000"/>
                </a:solidFill>
              </a:rPr>
              <a:t>?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321208" y="632767"/>
            <a:ext cx="792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Mais….</a:t>
            </a:r>
            <a:endParaRPr lang="fr-FR" sz="24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321208" y="1344133"/>
            <a:ext cx="64940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Des </a:t>
            </a:r>
            <a:r>
              <a:rPr lang="fr-FR" dirty="0" err="1" smtClean="0"/>
              <a:t>TADs</a:t>
            </a:r>
            <a:r>
              <a:rPr lang="fr-FR" dirty="0" smtClean="0"/>
              <a:t> consécutifs peuvent avoir le même état </a:t>
            </a:r>
            <a:r>
              <a:rPr lang="fr-FR" dirty="0" err="1" smtClean="0"/>
              <a:t>épigénomique</a:t>
            </a:r>
            <a:endParaRPr lang="fr-FR" dirty="0"/>
          </a:p>
        </p:txBody>
      </p:sp>
      <p:sp>
        <p:nvSpPr>
          <p:cNvPr id="6" name="Triangle isocèle 5"/>
          <p:cNvSpPr/>
          <p:nvPr/>
        </p:nvSpPr>
        <p:spPr>
          <a:xfrm>
            <a:off x="946144" y="2414131"/>
            <a:ext cx="1761066" cy="524933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Triangle isocèle 6"/>
          <p:cNvSpPr/>
          <p:nvPr/>
        </p:nvSpPr>
        <p:spPr>
          <a:xfrm>
            <a:off x="2707210" y="2668132"/>
            <a:ext cx="1303867" cy="270932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Triangle isocèle 7"/>
          <p:cNvSpPr/>
          <p:nvPr/>
        </p:nvSpPr>
        <p:spPr>
          <a:xfrm>
            <a:off x="4671476" y="1787598"/>
            <a:ext cx="3064933" cy="1151466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945210" y="3025333"/>
            <a:ext cx="94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observé</a:t>
            </a:r>
            <a:endParaRPr lang="fr-FR" b="1" dirty="0"/>
          </a:p>
        </p:txBody>
      </p:sp>
      <p:sp>
        <p:nvSpPr>
          <p:cNvPr id="10" name="ZoneTexte 9"/>
          <p:cNvSpPr txBox="1"/>
          <p:nvPr/>
        </p:nvSpPr>
        <p:spPr>
          <a:xfrm>
            <a:off x="5880778" y="3042269"/>
            <a:ext cx="76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prédit</a:t>
            </a:r>
            <a:endParaRPr lang="fr-FR" b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19085" y="3584136"/>
            <a:ext cx="881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dirty="0" smtClean="0"/>
              <a:t>Les pics/boucles d’interaction sont fortement enrichis en site de fixation de </a:t>
            </a:r>
            <a:r>
              <a:rPr lang="fr-FR" b="1" dirty="0" smtClean="0"/>
              <a:t>CTCF orientés</a:t>
            </a:r>
            <a:endParaRPr lang="fr-FR" b="1" dirty="0"/>
          </a:p>
        </p:txBody>
      </p:sp>
      <p:pic>
        <p:nvPicPr>
          <p:cNvPr id="13" name="Image 12" descr="rao3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85" y="4470621"/>
            <a:ext cx="3187462" cy="1481445"/>
          </a:xfrm>
          <a:prstGeom prst="rect">
            <a:avLst/>
          </a:prstGeom>
        </p:spPr>
      </p:pic>
      <p:pic>
        <p:nvPicPr>
          <p:cNvPr id="14" name="Image 13" descr="ctcf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547" y="3953468"/>
            <a:ext cx="2908300" cy="2791476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9138" y="4127721"/>
            <a:ext cx="1485900" cy="685800"/>
          </a:xfrm>
          <a:prstGeom prst="rect">
            <a:avLst/>
          </a:prstGeom>
        </p:spPr>
      </p:pic>
      <p:sp>
        <p:nvSpPr>
          <p:cNvPr id="15" name="ZoneTexte 14"/>
          <p:cNvSpPr txBox="1"/>
          <p:nvPr/>
        </p:nvSpPr>
        <p:spPr>
          <a:xfrm>
            <a:off x="1068796" y="6080667"/>
            <a:ext cx="1638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Rao et al., 2014</a:t>
            </a:r>
            <a:endParaRPr lang="fr-FR" dirty="0"/>
          </a:p>
        </p:txBody>
      </p:sp>
      <p:sp>
        <p:nvSpPr>
          <p:cNvPr id="16" name="ZoneTexte 15"/>
          <p:cNvSpPr txBox="1"/>
          <p:nvPr/>
        </p:nvSpPr>
        <p:spPr>
          <a:xfrm>
            <a:off x="3853633" y="5797601"/>
            <a:ext cx="2290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Fudenberg</a:t>
            </a:r>
            <a:r>
              <a:rPr lang="fr-FR" dirty="0" smtClean="0"/>
              <a:t> et al., 2015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707210" y="6474931"/>
            <a:ext cx="948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observé</a:t>
            </a:r>
            <a:endParaRPr lang="fr-FR" b="1" dirty="0"/>
          </a:p>
        </p:txBody>
      </p:sp>
      <p:pic>
        <p:nvPicPr>
          <p:cNvPr id="18" name="Image 17" descr="ctc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61" y="4410787"/>
            <a:ext cx="2212270" cy="1669880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>
            <a:off x="7540244" y="6290265"/>
            <a:ext cx="7673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prédit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234235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d’(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hétéro</a:t>
            </a:r>
            <a:r>
              <a:rPr lang="en-US" sz="2800" b="1" i="1" dirty="0" smtClean="0">
                <a:solidFill>
                  <a:srgbClr val="000000"/>
                </a:solidFill>
              </a:rPr>
              <a:t>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r>
              <a:rPr lang="en-US" sz="2800" b="1" i="1" dirty="0" smtClean="0">
                <a:solidFill>
                  <a:srgbClr val="000000"/>
                </a:solidFill>
              </a:rPr>
              <a:t>: et chez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l’homme</a:t>
            </a:r>
            <a:r>
              <a:rPr lang="en-US" sz="2800" b="1" i="1" dirty="0" smtClean="0">
                <a:solidFill>
                  <a:srgbClr val="000000"/>
                </a:solidFill>
              </a:rPr>
              <a:t>?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36075" y="643466"/>
            <a:ext cx="792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Mécanisme/modèle d’extrusion</a:t>
            </a:r>
            <a:endParaRPr lang="fr-FR" sz="2400" b="1" dirty="0"/>
          </a:p>
        </p:txBody>
      </p:sp>
      <p:pic>
        <p:nvPicPr>
          <p:cNvPr id="4" name="Image 3" descr="extru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094432"/>
            <a:ext cx="8178800" cy="54991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84665" y="6488668"/>
            <a:ext cx="2242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Dekker &amp; </a:t>
            </a:r>
            <a:r>
              <a:rPr lang="fr-FR" dirty="0" err="1" smtClean="0"/>
              <a:t>Mirny</a:t>
            </a:r>
            <a:r>
              <a:rPr lang="fr-FR" dirty="0" smtClean="0"/>
              <a:t>, 2016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33496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d’(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hétéro</a:t>
            </a:r>
            <a:r>
              <a:rPr lang="en-US" sz="2800" b="1" i="1" dirty="0" smtClean="0">
                <a:solidFill>
                  <a:srgbClr val="000000"/>
                </a:solidFill>
              </a:rPr>
              <a:t>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r>
              <a:rPr lang="en-US" sz="2800" b="1" i="1" dirty="0" smtClean="0">
                <a:solidFill>
                  <a:srgbClr val="000000"/>
                </a:solidFill>
              </a:rPr>
              <a:t>: et chez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l’homme</a:t>
            </a:r>
            <a:r>
              <a:rPr lang="en-US" sz="2800" b="1" i="1" dirty="0" smtClean="0">
                <a:solidFill>
                  <a:srgbClr val="000000"/>
                </a:solidFill>
              </a:rPr>
              <a:t>?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36075" y="643466"/>
            <a:ext cx="792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Mécanisme/modèle d’extrusion</a:t>
            </a:r>
            <a:endParaRPr lang="fr-FR" sz="2400" b="1" dirty="0"/>
          </a:p>
        </p:txBody>
      </p:sp>
      <p:pic>
        <p:nvPicPr>
          <p:cNvPr id="4" name="Image 3" descr="extru.pdf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" y="1094432"/>
            <a:ext cx="8178800" cy="5499100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503331" y="6512067"/>
            <a:ext cx="20051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Sanborn</a:t>
            </a:r>
            <a:r>
              <a:rPr lang="fr-FR" dirty="0" smtClean="0"/>
              <a:t> et al, 2015</a:t>
            </a:r>
            <a:endParaRPr lang="fr-FR" dirty="0"/>
          </a:p>
        </p:txBody>
      </p:sp>
      <p:pic>
        <p:nvPicPr>
          <p:cNvPr id="6" name="Image 5" descr="ctcf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1349403"/>
            <a:ext cx="3152113" cy="503766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320801" y="3589865"/>
            <a:ext cx="28956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Un vrai </a:t>
            </a:r>
            <a:r>
              <a:rPr lang="fr-FR" sz="2400" b="1" dirty="0" err="1" smtClean="0"/>
              <a:t>légo</a:t>
            </a:r>
            <a:r>
              <a:rPr lang="fr-FR" sz="2400" b="1" dirty="0" smtClean="0"/>
              <a:t>….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615444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d’(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hétéro</a:t>
            </a:r>
            <a:r>
              <a:rPr lang="en-US" sz="2800" b="1" i="1" dirty="0" smtClean="0">
                <a:solidFill>
                  <a:srgbClr val="000000"/>
                </a:solidFill>
              </a:rPr>
              <a:t>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r>
              <a:rPr lang="en-US" sz="2800" b="1" i="1" dirty="0" smtClean="0">
                <a:solidFill>
                  <a:srgbClr val="000000"/>
                </a:solidFill>
              </a:rPr>
              <a:t>: et chez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l’homme</a:t>
            </a:r>
            <a:r>
              <a:rPr lang="en-US" sz="2800" b="1" i="1" dirty="0" smtClean="0">
                <a:solidFill>
                  <a:srgbClr val="000000"/>
                </a:solidFill>
              </a:rPr>
              <a:t>?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grpSp>
        <p:nvGrpSpPr>
          <p:cNvPr id="19" name="Grouper 18"/>
          <p:cNvGrpSpPr/>
          <p:nvPr/>
        </p:nvGrpSpPr>
        <p:grpSpPr>
          <a:xfrm>
            <a:off x="194737" y="2770408"/>
            <a:ext cx="8664820" cy="1746134"/>
            <a:chOff x="194737" y="2770408"/>
            <a:chExt cx="8664820" cy="1746134"/>
          </a:xfrm>
        </p:grpSpPr>
        <p:pic>
          <p:nvPicPr>
            <p:cNvPr id="3" name="Image 2" descr="extru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37" y="2905877"/>
              <a:ext cx="2191086" cy="1473199"/>
            </a:xfrm>
            <a:prstGeom prst="rect">
              <a:avLst/>
            </a:prstGeom>
          </p:spPr>
        </p:pic>
        <p:pic>
          <p:nvPicPr>
            <p:cNvPr id="4" name="Picture 3" descr="modele_oral2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557764" y="2568207"/>
              <a:ext cx="1746134" cy="2150536"/>
            </a:xfrm>
            <a:prstGeom prst="rect">
              <a:avLst/>
            </a:prstGeom>
          </p:spPr>
        </p:pic>
        <p:grpSp>
          <p:nvGrpSpPr>
            <p:cNvPr id="12" name="Grouper 11"/>
            <p:cNvGrpSpPr/>
            <p:nvPr/>
          </p:nvGrpSpPr>
          <p:grpSpPr>
            <a:xfrm>
              <a:off x="6000813" y="2959546"/>
              <a:ext cx="2858744" cy="1409786"/>
              <a:chOff x="423334" y="2929467"/>
              <a:chExt cx="7966226" cy="3928533"/>
            </a:xfrm>
          </p:grpSpPr>
          <p:pic>
            <p:nvPicPr>
              <p:cNvPr id="5" name="Image 4" descr="naumo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907" y="4030132"/>
                <a:ext cx="862400" cy="1659467"/>
              </a:xfrm>
              <a:prstGeom prst="rect">
                <a:avLst/>
              </a:prstGeom>
            </p:spPr>
          </p:pic>
          <p:sp>
            <p:nvSpPr>
              <p:cNvPr id="6" name="Ellipse 5"/>
              <p:cNvSpPr/>
              <p:nvPr/>
            </p:nvSpPr>
            <p:spPr>
              <a:xfrm>
                <a:off x="423334" y="2929467"/>
                <a:ext cx="3623733" cy="392853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7" name="Image 6" descr="naumo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67151">
                <a:off x="2239773" y="3386665"/>
                <a:ext cx="862400" cy="1659467"/>
              </a:xfrm>
              <a:prstGeom prst="rect">
                <a:avLst/>
              </a:prstGeom>
            </p:spPr>
          </p:pic>
          <p:pic>
            <p:nvPicPr>
              <p:cNvPr id="8" name="Image 7" descr="naumo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24702">
                <a:off x="2062572" y="5072894"/>
                <a:ext cx="862400" cy="1659467"/>
              </a:xfrm>
              <a:prstGeom prst="rect">
                <a:avLst/>
              </a:prstGeom>
            </p:spPr>
          </p:pic>
          <p:pic>
            <p:nvPicPr>
              <p:cNvPr id="9" name="Image 8" descr="tc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5378" y="3925332"/>
                <a:ext cx="2194182" cy="1521411"/>
              </a:xfrm>
              <a:prstGeom prst="rect">
                <a:avLst/>
              </a:prstGeom>
            </p:spPr>
          </p:pic>
          <p:cxnSp>
            <p:nvCxnSpPr>
              <p:cNvPr id="10" name="Connecteur droit avec flèche 9"/>
              <p:cNvCxnSpPr/>
              <p:nvPr/>
            </p:nvCxnSpPr>
            <p:spPr>
              <a:xfrm>
                <a:off x="4368800" y="4741333"/>
                <a:ext cx="1473200" cy="3386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ZoneTexte 12"/>
            <p:cNvSpPr txBox="1"/>
            <p:nvPr/>
          </p:nvSpPr>
          <p:spPr>
            <a:xfrm>
              <a:off x="2522718" y="3206791"/>
              <a:ext cx="4912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dirty="0" smtClean="0"/>
                <a:t>+</a:t>
              </a:r>
              <a:endParaRPr lang="fr-FR" sz="4800" dirty="0"/>
            </a:p>
          </p:txBody>
        </p:sp>
        <p:sp>
          <p:nvSpPr>
            <p:cNvPr id="14" name="ZoneTexte 13"/>
            <p:cNvSpPr txBox="1"/>
            <p:nvPr/>
          </p:nvSpPr>
          <p:spPr>
            <a:xfrm>
              <a:off x="5429987" y="3228571"/>
              <a:ext cx="4912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dirty="0" smtClean="0"/>
                <a:t>+</a:t>
              </a:r>
              <a:endParaRPr lang="fr-FR" sz="4800" dirty="0"/>
            </a:p>
          </p:txBody>
        </p:sp>
      </p:grpSp>
      <p:sp>
        <p:nvSpPr>
          <p:cNvPr id="15" name="ZoneTexte 14"/>
          <p:cNvSpPr txBox="1"/>
          <p:nvPr/>
        </p:nvSpPr>
        <p:spPr>
          <a:xfrm>
            <a:off x="736075" y="1357361"/>
            <a:ext cx="79253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/>
              <a:t>Le modèle complet?</a:t>
            </a:r>
            <a:endParaRPr lang="fr-FR" sz="2400" b="1" dirty="0"/>
          </a:p>
        </p:txBody>
      </p:sp>
      <p:sp>
        <p:nvSpPr>
          <p:cNvPr id="16" name="ZoneTexte 15"/>
          <p:cNvSpPr txBox="1"/>
          <p:nvPr/>
        </p:nvSpPr>
        <p:spPr>
          <a:xfrm>
            <a:off x="1540585" y="5187991"/>
            <a:ext cx="4912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/>
              <a:t>+</a:t>
            </a:r>
            <a:endParaRPr lang="fr-FR" sz="4800" dirty="0"/>
          </a:p>
        </p:txBody>
      </p:sp>
      <p:sp>
        <p:nvSpPr>
          <p:cNvPr id="17" name="ZoneTexte 16"/>
          <p:cNvSpPr txBox="1"/>
          <p:nvPr/>
        </p:nvSpPr>
        <p:spPr>
          <a:xfrm>
            <a:off x="2539651" y="5401736"/>
            <a:ext cx="1560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membrane</a:t>
            </a:r>
            <a:endParaRPr lang="fr-FR" sz="2400" dirty="0"/>
          </a:p>
        </p:txBody>
      </p:sp>
      <p:sp>
        <p:nvSpPr>
          <p:cNvPr id="18" name="ZoneTexte 17"/>
          <p:cNvSpPr txBox="1"/>
          <p:nvPr/>
        </p:nvSpPr>
        <p:spPr>
          <a:xfrm>
            <a:off x="5014859" y="5187994"/>
            <a:ext cx="1096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 smtClean="0"/>
              <a:t>+ …</a:t>
            </a:r>
            <a:endParaRPr lang="fr-FR" sz="4800" dirty="0"/>
          </a:p>
        </p:txBody>
      </p:sp>
    </p:spTree>
    <p:extLst>
      <p:ext uri="{BB962C8B-B14F-4D97-AF65-F5344CB8AC3E}">
        <p14:creationId xmlns:p14="http://schemas.microsoft.com/office/powerpoint/2010/main" val="1721979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schwartzer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39" y="1139812"/>
            <a:ext cx="7096478" cy="5464188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6188026" y="6417732"/>
            <a:ext cx="2953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Schwarzer</a:t>
            </a:r>
            <a:r>
              <a:rPr lang="en-US" dirty="0" smtClean="0"/>
              <a:t> et al, Nature, 2017</a:t>
            </a:r>
            <a:endParaRPr lang="en-US" dirty="0"/>
          </a:p>
          <a:p>
            <a:endParaRPr lang="fr-FR" dirty="0"/>
          </a:p>
        </p:txBody>
      </p:sp>
      <p:sp>
        <p:nvSpPr>
          <p:cNvPr id="6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d’(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hétéro</a:t>
            </a:r>
            <a:r>
              <a:rPr lang="en-US" sz="2800" b="1" i="1" dirty="0" smtClean="0">
                <a:solidFill>
                  <a:srgbClr val="000000"/>
                </a:solidFill>
              </a:rPr>
              <a:t>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r>
              <a:rPr lang="en-US" sz="2800" b="1" i="1" dirty="0" smtClean="0">
                <a:solidFill>
                  <a:srgbClr val="000000"/>
                </a:solidFill>
              </a:rPr>
              <a:t>: et chez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l’homme</a:t>
            </a:r>
            <a:r>
              <a:rPr lang="en-US" sz="2800" b="1" i="1" dirty="0" smtClean="0">
                <a:solidFill>
                  <a:srgbClr val="000000"/>
                </a:solidFill>
              </a:rPr>
              <a:t>?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8399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188026" y="6417732"/>
            <a:ext cx="20338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Rao</a:t>
            </a:r>
            <a:r>
              <a:rPr lang="en-US" dirty="0" smtClean="0"/>
              <a:t> et al, Cell, 2017</a:t>
            </a:r>
            <a:endParaRPr lang="en-US" dirty="0"/>
          </a:p>
          <a:p>
            <a:endParaRPr lang="fr-FR" dirty="0"/>
          </a:p>
        </p:txBody>
      </p:sp>
      <p:sp>
        <p:nvSpPr>
          <p:cNvPr id="6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 smtClean="0">
                <a:solidFill>
                  <a:srgbClr val="000000"/>
                </a:solidFill>
              </a:rPr>
              <a:t>Modèles</a:t>
            </a:r>
            <a:r>
              <a:rPr lang="en-US" sz="2800" b="1" i="1" dirty="0" smtClean="0">
                <a:solidFill>
                  <a:srgbClr val="000000"/>
                </a:solidFill>
              </a:rPr>
              <a:t> d’(</a:t>
            </a:r>
            <a:r>
              <a:rPr lang="en-US" sz="2800" b="1" i="1" dirty="0" err="1" smtClean="0">
                <a:solidFill>
                  <a:srgbClr val="000000"/>
                </a:solidFill>
              </a:rPr>
              <a:t>hétéro</a:t>
            </a:r>
            <a:r>
              <a:rPr lang="en-US" sz="2800" b="1" i="1" dirty="0" smtClean="0">
                <a:solidFill>
                  <a:srgbClr val="000000"/>
                </a:solidFill>
              </a:rPr>
              <a:t>)</a:t>
            </a:r>
            <a:r>
              <a:rPr lang="en-US" sz="2800" b="1" i="1" dirty="0" err="1" smtClean="0">
                <a:solidFill>
                  <a:srgbClr val="000000"/>
                </a:solidFill>
              </a:rPr>
              <a:t>polymères</a:t>
            </a:r>
            <a:r>
              <a:rPr lang="en-US" sz="2800" b="1" i="1" dirty="0" smtClean="0">
                <a:solidFill>
                  <a:srgbClr val="000000"/>
                </a:solidFill>
              </a:rPr>
              <a:t>: et chez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l’homme</a:t>
            </a:r>
            <a:r>
              <a:rPr lang="en-US" sz="2800" b="1" i="1" dirty="0" smtClean="0">
                <a:solidFill>
                  <a:srgbClr val="000000"/>
                </a:solidFill>
              </a:rPr>
              <a:t>?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2" name="Image 1" descr="rao2017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5800" y="807712"/>
            <a:ext cx="4817533" cy="572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964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332646" y="982685"/>
            <a:ext cx="476284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b="1" dirty="0" smtClean="0"/>
              <a:t>Mieux comprendre l’organisation 3D</a:t>
            </a:r>
          </a:p>
          <a:p>
            <a:pPr marL="285750" indent="-285750">
              <a:buFont typeface="Arial"/>
              <a:buChar char="•"/>
            </a:pPr>
            <a:endParaRPr lang="fr-FR" b="1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Disséquer les mécanismes sous-jacents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Visualiser/Analyser les données</a:t>
            </a:r>
          </a:p>
          <a:p>
            <a:pPr marL="285750" indent="-285750">
              <a:buFont typeface="Arial"/>
              <a:buChar char="•"/>
            </a:pPr>
            <a:endParaRPr lang="fr-FR" dirty="0" smtClean="0"/>
          </a:p>
          <a:p>
            <a:pPr marL="285750" indent="-285750">
              <a:buFont typeface="Arial"/>
              <a:buChar char="•"/>
            </a:pPr>
            <a:r>
              <a:rPr lang="fr-FR" dirty="0" smtClean="0"/>
              <a:t>Guider de nouvelles expériences/découvertes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74440" y="3288934"/>
            <a:ext cx="8730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« </a:t>
            </a:r>
            <a:r>
              <a:rPr lang="fr-FR" i="1" dirty="0" smtClean="0"/>
              <a:t>Différence entre un bon et un mauvais modèle ?»</a:t>
            </a:r>
            <a:r>
              <a:rPr lang="fr-FR" dirty="0" smtClean="0"/>
              <a:t>: apporter une plus-value aux expériences et amener à de nouvelles découvertes</a:t>
            </a: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54652" y="522141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2 approches 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2351651" y="4413039"/>
            <a:ext cx="655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err="1" smtClean="0"/>
              <a:t>Bottom</a:t>
            </a:r>
            <a:r>
              <a:rPr lang="fr-FR" b="1" dirty="0" smtClean="0"/>
              <a:t>-up/</a:t>
            </a:r>
            <a:r>
              <a:rPr lang="fr-FR" b="1" dirty="0" err="1" smtClean="0"/>
              <a:t>hypothesis-driven</a:t>
            </a:r>
            <a:r>
              <a:rPr lang="fr-FR" dirty="0" smtClean="0"/>
              <a:t>: approche mécanistique basée sur des principes élémentaires physiques/chimiques/biologiques</a:t>
            </a:r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351651" y="5851193"/>
            <a:ext cx="6553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/>
              <a:t>Top-down/data-</a:t>
            </a:r>
            <a:r>
              <a:rPr lang="fr-FR" b="1" dirty="0" err="1" smtClean="0"/>
              <a:t>driven</a:t>
            </a:r>
            <a:r>
              <a:rPr lang="fr-FR" dirty="0" smtClean="0"/>
              <a:t>: incorporation de contraintes « expérimentales » et minimisation de scores </a:t>
            </a:r>
            <a:endParaRPr lang="fr-FR" dirty="0"/>
          </a:p>
        </p:txBody>
      </p:sp>
      <p:cxnSp>
        <p:nvCxnSpPr>
          <p:cNvPr id="9" name="Connecteur droit avec flèche 8"/>
          <p:cNvCxnSpPr/>
          <p:nvPr/>
        </p:nvCxnSpPr>
        <p:spPr>
          <a:xfrm flipV="1">
            <a:off x="1793480" y="4892131"/>
            <a:ext cx="558171" cy="32927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endCxn id="7" idx="1"/>
          </p:cNvCxnSpPr>
          <p:nvPr/>
        </p:nvCxnSpPr>
        <p:spPr>
          <a:xfrm>
            <a:off x="1793480" y="5590742"/>
            <a:ext cx="558171" cy="5836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0000"/>
                </a:solidFill>
              </a:rPr>
              <a:t>Conclusions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701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37206"/>
            <a:ext cx="8873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000000"/>
                </a:solidFill>
              </a:rPr>
              <a:t>Conclusions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745066" y="1049866"/>
            <a:ext cx="609654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In vivo </a:t>
            </a:r>
            <a:r>
              <a:rPr lang="fr-FR" b="1" dirty="0" err="1" smtClean="0"/>
              <a:t>chromatin</a:t>
            </a:r>
            <a:r>
              <a:rPr lang="fr-FR" b="1" dirty="0" smtClean="0"/>
              <a:t>: </a:t>
            </a:r>
          </a:p>
          <a:p>
            <a:endParaRPr lang="fr-FR" b="1" dirty="0" smtClean="0"/>
          </a:p>
          <a:p>
            <a:pPr marL="285750" indent="-285750">
              <a:buFont typeface="Arial"/>
              <a:buChar char="•"/>
            </a:pPr>
            <a:r>
              <a:rPr lang="fr-FR" b="1" dirty="0" smtClean="0"/>
              <a:t>interaction spécifique guidée par </a:t>
            </a:r>
            <a:r>
              <a:rPr lang="fr-FR" b="1" dirty="0" err="1" smtClean="0"/>
              <a:t>épigénétique</a:t>
            </a:r>
            <a:r>
              <a:rPr lang="fr-FR" b="1" dirty="0" smtClean="0"/>
              <a:t> +  extrusion</a:t>
            </a:r>
          </a:p>
          <a:p>
            <a:pPr marL="285750" indent="-285750">
              <a:buFont typeface="Arial"/>
              <a:buChar char="•"/>
            </a:pPr>
            <a:endParaRPr lang="fr-FR" b="1" dirty="0" smtClean="0"/>
          </a:p>
          <a:p>
            <a:pPr marL="285750" indent="-285750">
              <a:buFont typeface="Arial"/>
              <a:buChar char="•"/>
            </a:pPr>
            <a:r>
              <a:rPr lang="fr-FR" b="1" dirty="0" smtClean="0"/>
              <a:t>Polymère long confiné hors équilibre</a:t>
            </a:r>
          </a:p>
          <a:p>
            <a:pPr marL="285750" indent="-285750">
              <a:buFont typeface="Arial"/>
              <a:buChar char="•"/>
            </a:pPr>
            <a:endParaRPr lang="fr-FR" b="1" dirty="0" smtClean="0"/>
          </a:p>
          <a:p>
            <a:pPr marL="285750" indent="-285750">
              <a:buFont typeface="Arial"/>
              <a:buChar char="•"/>
            </a:pPr>
            <a:r>
              <a:rPr lang="fr-FR" b="1" dirty="0" smtClean="0"/>
              <a:t>Dynamique métastable/</a:t>
            </a:r>
            <a:r>
              <a:rPr lang="fr-FR" b="1" dirty="0" err="1" smtClean="0"/>
              <a:t>multistabilité</a:t>
            </a:r>
            <a:endParaRPr lang="fr-FR" b="1" dirty="0"/>
          </a:p>
        </p:txBody>
      </p:sp>
      <p:grpSp>
        <p:nvGrpSpPr>
          <p:cNvPr id="4" name="Grouper 3"/>
          <p:cNvGrpSpPr/>
          <p:nvPr/>
        </p:nvGrpSpPr>
        <p:grpSpPr>
          <a:xfrm>
            <a:off x="208247" y="3168266"/>
            <a:ext cx="8664820" cy="1746134"/>
            <a:chOff x="194737" y="2770408"/>
            <a:chExt cx="8664820" cy="1746134"/>
          </a:xfrm>
        </p:grpSpPr>
        <p:pic>
          <p:nvPicPr>
            <p:cNvPr id="5" name="Image 4" descr="extru.pdf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737" y="2905877"/>
              <a:ext cx="2191086" cy="1473199"/>
            </a:xfrm>
            <a:prstGeom prst="rect">
              <a:avLst/>
            </a:prstGeom>
          </p:spPr>
        </p:pic>
        <p:pic>
          <p:nvPicPr>
            <p:cNvPr id="6" name="Picture 3" descr="modele_oral2.eps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3557764" y="2568207"/>
              <a:ext cx="1746134" cy="2150536"/>
            </a:xfrm>
            <a:prstGeom prst="rect">
              <a:avLst/>
            </a:prstGeom>
          </p:spPr>
        </p:pic>
        <p:grpSp>
          <p:nvGrpSpPr>
            <p:cNvPr id="7" name="Grouper 6"/>
            <p:cNvGrpSpPr/>
            <p:nvPr/>
          </p:nvGrpSpPr>
          <p:grpSpPr>
            <a:xfrm>
              <a:off x="6000813" y="2959546"/>
              <a:ext cx="2858744" cy="1409786"/>
              <a:chOff x="423334" y="2929467"/>
              <a:chExt cx="7966226" cy="3928533"/>
            </a:xfrm>
          </p:grpSpPr>
          <p:pic>
            <p:nvPicPr>
              <p:cNvPr id="10" name="Image 9" descr="naumo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35907" y="4030132"/>
                <a:ext cx="862400" cy="1659467"/>
              </a:xfrm>
              <a:prstGeom prst="rect">
                <a:avLst/>
              </a:prstGeom>
            </p:spPr>
          </p:pic>
          <p:sp>
            <p:nvSpPr>
              <p:cNvPr id="11" name="Ellipse 10"/>
              <p:cNvSpPr/>
              <p:nvPr/>
            </p:nvSpPr>
            <p:spPr>
              <a:xfrm>
                <a:off x="423334" y="2929467"/>
                <a:ext cx="3623733" cy="3928533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2" name="Image 11" descr="naumo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067151">
                <a:off x="2239773" y="3386665"/>
                <a:ext cx="862400" cy="1659467"/>
              </a:xfrm>
              <a:prstGeom prst="rect">
                <a:avLst/>
              </a:prstGeom>
            </p:spPr>
          </p:pic>
          <p:pic>
            <p:nvPicPr>
              <p:cNvPr id="13" name="Image 12" descr="naumo.pdf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424702">
                <a:off x="2062572" y="5072894"/>
                <a:ext cx="862400" cy="1659467"/>
              </a:xfrm>
              <a:prstGeom prst="rect">
                <a:avLst/>
              </a:prstGeom>
            </p:spPr>
          </p:pic>
          <p:pic>
            <p:nvPicPr>
              <p:cNvPr id="14" name="Image 13" descr="tc.pdf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95378" y="3925332"/>
                <a:ext cx="2194182" cy="1521411"/>
              </a:xfrm>
              <a:prstGeom prst="rect">
                <a:avLst/>
              </a:prstGeom>
            </p:spPr>
          </p:pic>
          <p:cxnSp>
            <p:nvCxnSpPr>
              <p:cNvPr id="15" name="Connecteur droit avec flèche 14"/>
              <p:cNvCxnSpPr/>
              <p:nvPr/>
            </p:nvCxnSpPr>
            <p:spPr>
              <a:xfrm>
                <a:off x="4368800" y="4741333"/>
                <a:ext cx="1473200" cy="3386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" name="ZoneTexte 7"/>
            <p:cNvSpPr txBox="1"/>
            <p:nvPr/>
          </p:nvSpPr>
          <p:spPr>
            <a:xfrm>
              <a:off x="2522718" y="3206791"/>
              <a:ext cx="4912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dirty="0" smtClean="0"/>
                <a:t>+</a:t>
              </a:r>
              <a:endParaRPr lang="fr-FR" sz="4800" dirty="0"/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5429987" y="3228571"/>
              <a:ext cx="49124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4800" dirty="0" smtClean="0"/>
                <a:t>+</a:t>
              </a:r>
              <a:endParaRPr lang="fr-FR" sz="4800" dirty="0"/>
            </a:p>
          </p:txBody>
        </p:sp>
      </p:grpSp>
      <p:pic>
        <p:nvPicPr>
          <p:cNvPr id="16" name="Image 15" descr="pascal2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47" y="4881033"/>
            <a:ext cx="2101500" cy="1976967"/>
          </a:xfrm>
          <a:prstGeom prst="rect">
            <a:avLst/>
          </a:prstGeom>
        </p:spPr>
      </p:pic>
      <p:pic>
        <p:nvPicPr>
          <p:cNvPr id="17" name="Image 16" descr="mciro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398" y="5082928"/>
            <a:ext cx="2121099" cy="1775072"/>
          </a:xfrm>
          <a:prstGeom prst="rect">
            <a:avLst/>
          </a:prstGeom>
        </p:spPr>
      </p:pic>
      <p:pic>
        <p:nvPicPr>
          <p:cNvPr id="18" name="Image 17" descr="phasediag_drosi_drosm.eps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120" y="5082928"/>
            <a:ext cx="2482276" cy="162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23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r 1"/>
          <p:cNvGrpSpPr/>
          <p:nvPr/>
        </p:nvGrpSpPr>
        <p:grpSpPr>
          <a:xfrm>
            <a:off x="1196710" y="1042402"/>
            <a:ext cx="6551836" cy="1807347"/>
            <a:chOff x="643720" y="515311"/>
            <a:chExt cx="6551836" cy="1807347"/>
          </a:xfrm>
        </p:grpSpPr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687975" y="515311"/>
              <a:ext cx="1257977" cy="1807347"/>
            </a:xfrm>
            <a:prstGeom prst="rect">
              <a:avLst/>
            </a:prstGeom>
          </p:spPr>
        </p:pic>
        <p:sp>
          <p:nvSpPr>
            <p:cNvPr id="4" name="ZoneTexte 3"/>
            <p:cNvSpPr txBox="1"/>
            <p:nvPr/>
          </p:nvSpPr>
          <p:spPr>
            <a:xfrm>
              <a:off x="643720" y="1299478"/>
              <a:ext cx="19343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Chromatine: TEM?</a:t>
              </a:r>
              <a:endParaRPr lang="fr-FR" dirty="0"/>
            </a:p>
          </p:txBody>
        </p:sp>
        <p:pic>
          <p:nvPicPr>
            <p:cNvPr id="5" name="Imag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56865" y="596585"/>
              <a:ext cx="1838691" cy="1464824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4500566" y="899909"/>
              <a:ext cx="302406" cy="399569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7" name="Connecteur droit avec flèche 6"/>
            <p:cNvCxnSpPr/>
            <p:nvPr/>
          </p:nvCxnSpPr>
          <p:spPr>
            <a:xfrm>
              <a:off x="4802972" y="1101562"/>
              <a:ext cx="553893" cy="47040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ZoneTexte 13"/>
          <p:cNvSpPr txBox="1"/>
          <p:nvPr/>
        </p:nvSpPr>
        <p:spPr>
          <a:xfrm>
            <a:off x="799970" y="4437553"/>
            <a:ext cx="38209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Chromatine: biologie moléculaire (</a:t>
            </a:r>
            <a:r>
              <a:rPr lang="fr-FR" dirty="0" err="1" smtClean="0"/>
              <a:t>HiC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5" name="TextBox 1"/>
          <p:cNvSpPr txBox="1"/>
          <p:nvPr/>
        </p:nvSpPr>
        <p:spPr>
          <a:xfrm>
            <a:off x="1583528" y="1717"/>
            <a:ext cx="57908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i="1" dirty="0" smtClean="0">
                <a:solidFill>
                  <a:srgbClr val="000000"/>
                </a:solidFill>
              </a:rPr>
              <a:t>Techniques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expérimentales</a:t>
            </a:r>
            <a:r>
              <a:rPr lang="en-US" sz="2800" b="1" i="1" dirty="0" smtClean="0">
                <a:solidFill>
                  <a:srgbClr val="000000"/>
                </a:solidFill>
              </a:rPr>
              <a:t> </a:t>
            </a:r>
            <a:r>
              <a:rPr lang="en-US" sz="2800" b="1" i="1" dirty="0" err="1" smtClean="0">
                <a:solidFill>
                  <a:srgbClr val="000000"/>
                </a:solidFill>
              </a:rPr>
              <a:t>associées</a:t>
            </a:r>
            <a:endParaRPr lang="en-US" sz="2800" b="1" i="1" dirty="0">
              <a:solidFill>
                <a:srgbClr val="000000"/>
              </a:solidFill>
            </a:endParaRPr>
          </a:p>
        </p:txBody>
      </p:sp>
      <p:pic>
        <p:nvPicPr>
          <p:cNvPr id="16" name="Image 15" descr="experimental_1200_1350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603" y="3816285"/>
            <a:ext cx="2040805" cy="1981199"/>
          </a:xfrm>
          <a:prstGeom prst="rect">
            <a:avLst/>
          </a:prstGeom>
        </p:spPr>
      </p:pic>
      <p:sp>
        <p:nvSpPr>
          <p:cNvPr id="11" name="ZoneTexte 10"/>
          <p:cNvSpPr txBox="1"/>
          <p:nvPr/>
        </p:nvSpPr>
        <p:spPr>
          <a:xfrm>
            <a:off x="1619494" y="6096001"/>
            <a:ext cx="61290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/>
              <a:t>Pas de description précise de l’organisation 3D</a:t>
            </a:r>
            <a:endParaRPr lang="fr-FR" sz="2400" b="1" dirty="0"/>
          </a:p>
        </p:txBody>
      </p:sp>
    </p:spTree>
    <p:extLst>
      <p:ext uri="{BB962C8B-B14F-4D97-AF65-F5344CB8AC3E}">
        <p14:creationId xmlns:p14="http://schemas.microsoft.com/office/powerpoint/2010/main" val="194410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3312</Words>
  <Application>Microsoft Macintosh PowerPoint</Application>
  <PresentationFormat>Présentation à l'écran (4:3)</PresentationFormat>
  <Paragraphs>548</Paragraphs>
  <Slides>88</Slides>
  <Notes>1</Notes>
  <HiddenSlides>0</HiddenSlides>
  <MMClips>2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88</vt:i4>
      </vt:variant>
    </vt:vector>
  </HeadingPairs>
  <TitlesOfParts>
    <vt:vector size="89" baseType="lpstr">
      <vt:lpstr>Thème Office</vt:lpstr>
      <vt:lpstr>Modélisation de l’organisation nucléaire de la chromatine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Modélisation de l’organisation nucléaire de la chromatine</dc:title>
  <dc:creator>Daniel</dc:creator>
  <cp:lastModifiedBy>Daniel</cp:lastModifiedBy>
  <cp:revision>87</cp:revision>
  <dcterms:created xsi:type="dcterms:W3CDTF">2016-04-05T08:54:12Z</dcterms:created>
  <dcterms:modified xsi:type="dcterms:W3CDTF">2017-12-13T08:36:46Z</dcterms:modified>
</cp:coreProperties>
</file>